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46" r:id="rId2"/>
    <p:sldId id="299" r:id="rId3"/>
    <p:sldId id="294" r:id="rId4"/>
    <p:sldId id="543" r:id="rId5"/>
    <p:sldId id="548" r:id="rId6"/>
    <p:sldId id="522" r:id="rId7"/>
    <p:sldId id="525" r:id="rId8"/>
    <p:sldId id="524" r:id="rId9"/>
    <p:sldId id="549" r:id="rId10"/>
    <p:sldId id="526" r:id="rId11"/>
    <p:sldId id="544" r:id="rId12"/>
    <p:sldId id="527" r:id="rId13"/>
    <p:sldId id="551" r:id="rId14"/>
    <p:sldId id="553" r:id="rId15"/>
    <p:sldId id="552" r:id="rId16"/>
    <p:sldId id="555" r:id="rId17"/>
    <p:sldId id="528" r:id="rId18"/>
    <p:sldId id="545" r:id="rId19"/>
    <p:sldId id="514" r:id="rId20"/>
    <p:sldId id="515" r:id="rId21"/>
    <p:sldId id="516" r:id="rId22"/>
    <p:sldId id="517" r:id="rId23"/>
    <p:sldId id="518" r:id="rId24"/>
    <p:sldId id="519" r:id="rId25"/>
    <p:sldId id="520" r:id="rId26"/>
    <p:sldId id="547" r:id="rId27"/>
  </p:sldIdLst>
  <p:sldSz cx="12192000" cy="6858000"/>
  <p:notesSz cx="6811963" cy="9942513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669900"/>
    <a:srgbClr val="EA2E64"/>
    <a:srgbClr val="D8164D"/>
    <a:srgbClr val="FF5050"/>
    <a:srgbClr val="339933"/>
    <a:srgbClr val="3CCC9C"/>
    <a:srgbClr val="0099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>
      <p:cViewPr varScale="1">
        <p:scale>
          <a:sx n="72" d="100"/>
          <a:sy n="72" d="100"/>
        </p:scale>
        <p:origin x="654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6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1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3DC63F-2F76-47E9-8317-2DFDFA653226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658EA521-36DE-4F37-8A85-03535AC2F2DA}">
          <dgm:prSet phldrT="[Texto]" custT="1"/>
          <dgm:spPr>
            <a:solidFill>
              <a:srgbClr val="FFC000"/>
            </a:solidFill>
          </dgm:spPr>
          <dgm:t>
            <a:bodyPr/>
            <a:lstStyle/>
            <a:p>
              <a:r>
                <a:rPr lang="es-PE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“El tamaño de muestra </a:t>
              </a:r>
              <a14:m>
                <m:oMath xmlns:m="http://schemas.openxmlformats.org/officeDocument/2006/math">
                  <m:r>
                    <a:rPr lang="es-PE" sz="1600" b="0" i="1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  <m:t>𝑛</m:t>
                  </m:r>
                </m:oMath>
              </a14:m>
              <a:r>
                <a:rPr lang="es-ES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es el factor importante de: </a:t>
              </a:r>
            </a:p>
            <a:p>
              <a:r>
                <a:rPr lang="es-ES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14:m>
                <m:oMath xmlns:m="http://schemas.openxmlformats.org/officeDocument/2006/math">
                  <m:f>
                    <m:fPr>
                      <m:type m:val="skw"/>
                      <m:ctrlPr>
                        <a:rPr lang="es-E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s-E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PE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s-PE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lang="es-PE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den>
                  </m:f>
                </m:oMath>
              </a14:m>
              <a:r>
                <a:rPr lang="es-ES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</a:p>
          </dgm:t>
        </dgm:pt>
      </mc:Choice>
      <mc:Fallback>
        <dgm:pt modelId="{658EA521-36DE-4F37-8A85-03535AC2F2DA}">
          <dgm:prSet phldrT="[Texto]" custT="1"/>
          <dgm:spPr>
            <a:solidFill>
              <a:srgbClr val="FFC000"/>
            </a:solidFill>
          </dgm:spPr>
          <dgm:t>
            <a:bodyPr/>
            <a:lstStyle/>
            <a:p>
              <a:r>
                <a:rPr lang="es-PE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“El tamaño de muestra </a:t>
              </a:r>
              <a:r>
                <a:rPr lang="es-PE" sz="1600" b="0" i="0" smtClean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𝑛</a:t>
              </a:r>
              <a:r>
                <a:rPr lang="es-ES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es el factor importante de: </a:t>
              </a:r>
            </a:p>
            <a:p>
              <a:r>
                <a:rPr lang="es-ES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s-PE" sz="1600" b="0" i="0" smtClean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𝑆</a:t>
              </a:r>
              <a:r>
                <a:rPr lang="es-ES" sz="1600" b="0" i="0" smtClean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^</a:t>
              </a:r>
              <a:r>
                <a:rPr lang="es-PE" sz="1600" b="0" i="0" smtClean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2</a:t>
              </a:r>
              <a:r>
                <a:rPr lang="es-ES" sz="1600" b="0" i="0" smtClean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⁄</a:t>
              </a:r>
              <a:r>
                <a:rPr lang="es-PE" sz="1600" b="0" i="0" smtClean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𝑛</a:t>
              </a:r>
              <a:r>
                <a:rPr lang="es-ES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</a:p>
          </dgm:t>
        </dgm:pt>
      </mc:Fallback>
    </mc:AlternateContent>
    <dgm:pt modelId="{D71FEE05-7307-445C-9681-94D37898B42A}" type="parTrans" cxnId="{44FDD80B-849C-47EC-9408-9DE03A01EB5E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392460-E885-4C59-8F5F-C6DAA9F7E1B7}" type="sibTrans" cxnId="{44FDD80B-849C-47EC-9408-9DE03A01EB5E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15313DC6-64A0-4634-8AE6-17479411A372}">
          <dgm:prSet phldrT="[Texto]" custT="1"/>
          <dgm:spPr>
            <a:solidFill>
              <a:srgbClr val="669900"/>
            </a:solidFill>
          </dgm:spPr>
          <dgm:t>
            <a:bodyPr/>
            <a:lstStyle/>
            <a:p>
              <a:r>
                <a:rPr lang="es-PE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“La fracción de muestreo suele tener como tal un efecto despreciable en la </a:t>
              </a:r>
              <a:r>
                <a:rPr lang="es-PE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corrección por </a:t>
              </a:r>
              <a:r>
                <a:rPr lang="es-PE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finitud (</a:t>
              </a:r>
              <a:r>
                <a:rPr lang="es-PE" sz="1600" dirty="0" err="1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cpf</a:t>
              </a:r>
              <a:r>
                <a:rPr lang="es-PE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)”</a:t>
              </a:r>
            </a:p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PE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𝑐𝑝𝑓</m:t>
                    </m:r>
                    <m:r>
                      <a:rPr lang="es-PE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s-PE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PE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type m:val="skw"/>
                            <m:ctrlPr>
                              <a:rPr lang="es-PE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PE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s-PE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m:oMathPara>
              </a14:m>
              <a:endParaRPr lang="es-E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>
        <dgm:pt modelId="{15313DC6-64A0-4634-8AE6-17479411A372}">
          <dgm:prSet phldrT="[Texto]" custT="1"/>
          <dgm:spPr>
            <a:solidFill>
              <a:srgbClr val="669900"/>
            </a:solidFill>
          </dgm:spPr>
          <dgm:t>
            <a:bodyPr/>
            <a:lstStyle/>
            <a:p>
              <a:r>
                <a:rPr lang="es-PE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“La fracción de muestreo suele tener como tal un efecto despreciable en la </a:t>
              </a:r>
              <a:r>
                <a:rPr lang="es-PE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corrección por </a:t>
              </a:r>
              <a:r>
                <a:rPr lang="es-PE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finitud (</a:t>
              </a:r>
              <a:r>
                <a:rPr lang="es-PE" sz="1600" dirty="0" err="1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cpf</a:t>
              </a:r>
              <a:r>
                <a:rPr lang="es-PE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)”</a:t>
              </a:r>
            </a:p>
            <a:p>
              <a:r>
                <a:rPr lang="es-PE" sz="1600" b="0" i="0" smtClean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𝑐𝑝𝑓=(1−𝑛⁄𝑁)</a:t>
              </a:r>
              <a:endParaRPr lang="es-ES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3B25682B-4E5F-4351-AD67-D04C0C412F05}" type="parTrans" cxnId="{21C1FC87-9297-47B7-8DB0-D6D7195D0DDB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32DC61-CB4D-459B-8855-9D1FDF349BEA}" type="sibTrans" cxnId="{21C1FC87-9297-47B7-8DB0-D6D7195D0DDB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774720-5478-42C5-B176-808F623F6BFB}">
      <dgm:prSet phldrT="[Texto]" custT="1"/>
      <dgm:spPr>
        <a:solidFill>
          <a:srgbClr val="D8164D"/>
        </a:solidFill>
      </dgm:spPr>
      <dgm:t>
        <a:bodyPr/>
        <a:lstStyle/>
        <a:p>
          <a:r>
            <a:rPr lang="es-PE" sz="1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“La varianza de la muestra no depende solamente de su tamaño, sino también del diseño de la muestra”</a:t>
          </a:r>
          <a:endParaRPr lang="es-ES" sz="1600" dirty="0">
            <a:solidFill>
              <a:srgbClr val="0000FF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9511FE-ED13-46A4-B698-75E42E1ABF19}" type="parTrans" cxnId="{6C38B934-8FA8-4B02-9798-C52E953540F4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EF7667-ECD4-42FC-B6AF-8797CB3E51AF}" type="sibTrans" cxnId="{6C38B934-8FA8-4B02-9798-C52E953540F4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F800F6-BCA8-426C-8B00-7ACC38E1B513}" type="pres">
      <dgm:prSet presAssocID="{EB3DC63F-2F76-47E9-8317-2DFDFA6532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3723F37-7F90-47F2-9BAC-1EFF00F58430}" type="pres">
      <dgm:prSet presAssocID="{EB3DC63F-2F76-47E9-8317-2DFDFA653226}" presName="cycle" presStyleCnt="0"/>
      <dgm:spPr/>
    </dgm:pt>
    <dgm:pt modelId="{DDD93B20-1CB6-4101-8673-1EB307621A00}" type="pres">
      <dgm:prSet presAssocID="{658EA521-36DE-4F37-8A85-03535AC2F2DA}" presName="node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91A2F8-C934-4E42-8A14-A51AD29CA663}" type="pres">
      <dgm:prSet presAssocID="{A9392460-E885-4C59-8F5F-C6DAA9F7E1B7}" presName="sibTransFirstNode" presStyleLbl="bgShp" presStyleIdx="0" presStyleCnt="1"/>
      <dgm:spPr/>
      <dgm:t>
        <a:bodyPr/>
        <a:lstStyle/>
        <a:p>
          <a:endParaRPr lang="es-ES"/>
        </a:p>
      </dgm:t>
    </dgm:pt>
    <dgm:pt modelId="{FF8D9507-A0F4-48C0-B907-3431C405DFEE}" type="pres">
      <dgm:prSet presAssocID="{15313DC6-64A0-4634-8AE6-17479411A372}" presName="nodeFollowingNode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0400314-EB09-46AD-99E2-3B3F0B6B94B9}" type="pres">
      <dgm:prSet presAssocID="{E7774720-5478-42C5-B176-808F623F6BFB}" presName="nodeFollowingNode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4FDD80B-849C-47EC-9408-9DE03A01EB5E}" srcId="{EB3DC63F-2F76-47E9-8317-2DFDFA653226}" destId="{658EA521-36DE-4F37-8A85-03535AC2F2DA}" srcOrd="0" destOrd="0" parTransId="{D71FEE05-7307-445C-9681-94D37898B42A}" sibTransId="{A9392460-E885-4C59-8F5F-C6DAA9F7E1B7}"/>
    <dgm:cxn modelId="{01AF835C-F000-4FA7-A318-0ED8058B3131}" type="presOf" srcId="{EB3DC63F-2F76-47E9-8317-2DFDFA653226}" destId="{75F800F6-BCA8-426C-8B00-7ACC38E1B513}" srcOrd="0" destOrd="0" presId="urn:microsoft.com/office/officeart/2005/8/layout/cycle3"/>
    <dgm:cxn modelId="{252600C8-5E0B-43D5-9D2C-743C391DB2E0}" type="presOf" srcId="{658EA521-36DE-4F37-8A85-03535AC2F2DA}" destId="{DDD93B20-1CB6-4101-8673-1EB307621A00}" srcOrd="0" destOrd="0" presId="urn:microsoft.com/office/officeart/2005/8/layout/cycle3"/>
    <dgm:cxn modelId="{BC1DEA39-5CA9-4873-9BE1-962C4DF1F994}" type="presOf" srcId="{A9392460-E885-4C59-8F5F-C6DAA9F7E1B7}" destId="{0091A2F8-C934-4E42-8A14-A51AD29CA663}" srcOrd="0" destOrd="0" presId="urn:microsoft.com/office/officeart/2005/8/layout/cycle3"/>
    <dgm:cxn modelId="{21C1FC87-9297-47B7-8DB0-D6D7195D0DDB}" srcId="{EB3DC63F-2F76-47E9-8317-2DFDFA653226}" destId="{15313DC6-64A0-4634-8AE6-17479411A372}" srcOrd="1" destOrd="0" parTransId="{3B25682B-4E5F-4351-AD67-D04C0C412F05}" sibTransId="{7D32DC61-CB4D-459B-8855-9D1FDF349BEA}"/>
    <dgm:cxn modelId="{7EDE7958-43B2-4653-B4EE-A08971DFABF8}" type="presOf" srcId="{15313DC6-64A0-4634-8AE6-17479411A372}" destId="{FF8D9507-A0F4-48C0-B907-3431C405DFEE}" srcOrd="0" destOrd="0" presId="urn:microsoft.com/office/officeart/2005/8/layout/cycle3"/>
    <dgm:cxn modelId="{A070A9C8-04B7-43CD-AB5C-A051FFBCBFB7}" type="presOf" srcId="{E7774720-5478-42C5-B176-808F623F6BFB}" destId="{60400314-EB09-46AD-99E2-3B3F0B6B94B9}" srcOrd="0" destOrd="0" presId="urn:microsoft.com/office/officeart/2005/8/layout/cycle3"/>
    <dgm:cxn modelId="{6C38B934-8FA8-4B02-9798-C52E953540F4}" srcId="{EB3DC63F-2F76-47E9-8317-2DFDFA653226}" destId="{E7774720-5478-42C5-B176-808F623F6BFB}" srcOrd="2" destOrd="0" parTransId="{509511FE-ED13-46A4-B698-75E42E1ABF19}" sibTransId="{39EF7667-ECD4-42FC-B6AF-8797CB3E51AF}"/>
    <dgm:cxn modelId="{FC1D8A1C-C371-40C1-BF89-362336EEC6A4}" type="presParOf" srcId="{75F800F6-BCA8-426C-8B00-7ACC38E1B513}" destId="{A3723F37-7F90-47F2-9BAC-1EFF00F58430}" srcOrd="0" destOrd="0" presId="urn:microsoft.com/office/officeart/2005/8/layout/cycle3"/>
    <dgm:cxn modelId="{7B47B577-BE77-4EBB-B58D-A356B4650D1B}" type="presParOf" srcId="{A3723F37-7F90-47F2-9BAC-1EFF00F58430}" destId="{DDD93B20-1CB6-4101-8673-1EB307621A00}" srcOrd="0" destOrd="0" presId="urn:microsoft.com/office/officeart/2005/8/layout/cycle3"/>
    <dgm:cxn modelId="{00C5FDE3-F8FB-49AD-A1AE-98A9960DAEF5}" type="presParOf" srcId="{A3723F37-7F90-47F2-9BAC-1EFF00F58430}" destId="{0091A2F8-C934-4E42-8A14-A51AD29CA663}" srcOrd="1" destOrd="0" presId="urn:microsoft.com/office/officeart/2005/8/layout/cycle3"/>
    <dgm:cxn modelId="{F21A1D72-C54C-490E-8667-F1E19DB400A8}" type="presParOf" srcId="{A3723F37-7F90-47F2-9BAC-1EFF00F58430}" destId="{FF8D9507-A0F4-48C0-B907-3431C405DFEE}" srcOrd="2" destOrd="0" presId="urn:microsoft.com/office/officeart/2005/8/layout/cycle3"/>
    <dgm:cxn modelId="{348095FF-766E-43DD-95A2-DC5FC6F5A38B}" type="presParOf" srcId="{A3723F37-7F90-47F2-9BAC-1EFF00F58430}" destId="{60400314-EB09-46AD-99E2-3B3F0B6B94B9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3DC63F-2F76-47E9-8317-2DFDFA653226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658EA521-36DE-4F37-8A85-03535AC2F2DA}">
      <dgm:prSet phldrT="[Texto]" custT="1"/>
      <dgm:spPr>
        <a:blipFill>
          <a:blip xmlns:r="http://schemas.openxmlformats.org/officeDocument/2006/relationships" r:embed="rId1"/>
          <a:stretch>
            <a:fillRect b="-5654"/>
          </a:stretch>
        </a:blipFill>
      </dgm:spPr>
      <dgm:t>
        <a:bodyPr/>
        <a:lstStyle/>
        <a:p>
          <a:r>
            <a:rPr lang="es-PE">
              <a:noFill/>
            </a:rPr>
            <a:t> </a:t>
          </a:r>
        </a:p>
      </dgm:t>
    </dgm:pt>
    <dgm:pt modelId="{D71FEE05-7307-445C-9681-94D37898B42A}" type="parTrans" cxnId="{44FDD80B-849C-47EC-9408-9DE03A01EB5E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392460-E885-4C59-8F5F-C6DAA9F7E1B7}" type="sibTrans" cxnId="{44FDD80B-849C-47EC-9408-9DE03A01EB5E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313DC6-64A0-4634-8AE6-17479411A372}">
      <dgm:prSet phldrT="[Texto]" custT="1"/>
      <dgm:spPr>
        <a:blipFill>
          <a:blip xmlns:r="http://schemas.openxmlformats.org/officeDocument/2006/relationships" r:embed="rId2"/>
          <a:stretch>
            <a:fillRect b="-21908"/>
          </a:stretch>
        </a:blipFill>
      </dgm:spPr>
      <dgm:t>
        <a:bodyPr/>
        <a:lstStyle/>
        <a:p>
          <a:r>
            <a:rPr lang="es-PE">
              <a:noFill/>
            </a:rPr>
            <a:t> </a:t>
          </a:r>
        </a:p>
      </dgm:t>
    </dgm:pt>
    <dgm:pt modelId="{3B25682B-4E5F-4351-AD67-D04C0C412F05}" type="parTrans" cxnId="{21C1FC87-9297-47B7-8DB0-D6D7195D0DDB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32DC61-CB4D-459B-8855-9D1FDF349BEA}" type="sibTrans" cxnId="{21C1FC87-9297-47B7-8DB0-D6D7195D0DDB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774720-5478-42C5-B176-808F623F6BFB}">
      <dgm:prSet phldrT="[Texto]" custT="1"/>
      <dgm:spPr>
        <a:solidFill>
          <a:srgbClr val="D8164D"/>
        </a:solidFill>
      </dgm:spPr>
      <dgm:t>
        <a:bodyPr/>
        <a:lstStyle/>
        <a:p>
          <a:r>
            <a:rPr lang="es-PE" sz="1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“La varianza de la muestra no depende solamente de su tamaño, sino también del diseño de la muestra”</a:t>
          </a:r>
          <a:endParaRPr lang="es-ES" sz="1600" dirty="0">
            <a:solidFill>
              <a:srgbClr val="0000FF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9511FE-ED13-46A4-B698-75E42E1ABF19}" type="parTrans" cxnId="{6C38B934-8FA8-4B02-9798-C52E953540F4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EF7667-ECD4-42FC-B6AF-8797CB3E51AF}" type="sibTrans" cxnId="{6C38B934-8FA8-4B02-9798-C52E953540F4}">
      <dgm:prSet/>
      <dgm:spPr/>
      <dgm:t>
        <a:bodyPr/>
        <a:lstStyle/>
        <a:p>
          <a:endParaRPr lang="es-ES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F800F6-BCA8-426C-8B00-7ACC38E1B513}" type="pres">
      <dgm:prSet presAssocID="{EB3DC63F-2F76-47E9-8317-2DFDFA6532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3723F37-7F90-47F2-9BAC-1EFF00F58430}" type="pres">
      <dgm:prSet presAssocID="{EB3DC63F-2F76-47E9-8317-2DFDFA653226}" presName="cycle" presStyleCnt="0"/>
      <dgm:spPr/>
    </dgm:pt>
    <dgm:pt modelId="{DDD93B20-1CB6-4101-8673-1EB307621A00}" type="pres">
      <dgm:prSet presAssocID="{658EA521-36DE-4F37-8A85-03535AC2F2DA}" presName="node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91A2F8-C934-4E42-8A14-A51AD29CA663}" type="pres">
      <dgm:prSet presAssocID="{A9392460-E885-4C59-8F5F-C6DAA9F7E1B7}" presName="sibTransFirstNode" presStyleLbl="bgShp" presStyleIdx="0" presStyleCnt="1"/>
      <dgm:spPr/>
      <dgm:t>
        <a:bodyPr/>
        <a:lstStyle/>
        <a:p>
          <a:endParaRPr lang="es-ES"/>
        </a:p>
      </dgm:t>
    </dgm:pt>
    <dgm:pt modelId="{FF8D9507-A0F4-48C0-B907-3431C405DFEE}" type="pres">
      <dgm:prSet presAssocID="{15313DC6-64A0-4634-8AE6-17479411A372}" presName="nodeFollowingNode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0400314-EB09-46AD-99E2-3B3F0B6B94B9}" type="pres">
      <dgm:prSet presAssocID="{E7774720-5478-42C5-B176-808F623F6BFB}" presName="nodeFollowingNode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4FDD80B-849C-47EC-9408-9DE03A01EB5E}" srcId="{EB3DC63F-2F76-47E9-8317-2DFDFA653226}" destId="{658EA521-36DE-4F37-8A85-03535AC2F2DA}" srcOrd="0" destOrd="0" parTransId="{D71FEE05-7307-445C-9681-94D37898B42A}" sibTransId="{A9392460-E885-4C59-8F5F-C6DAA9F7E1B7}"/>
    <dgm:cxn modelId="{01AF835C-F000-4FA7-A318-0ED8058B3131}" type="presOf" srcId="{EB3DC63F-2F76-47E9-8317-2DFDFA653226}" destId="{75F800F6-BCA8-426C-8B00-7ACC38E1B513}" srcOrd="0" destOrd="0" presId="urn:microsoft.com/office/officeart/2005/8/layout/cycle3"/>
    <dgm:cxn modelId="{252600C8-5E0B-43D5-9D2C-743C391DB2E0}" type="presOf" srcId="{658EA521-36DE-4F37-8A85-03535AC2F2DA}" destId="{DDD93B20-1CB6-4101-8673-1EB307621A00}" srcOrd="0" destOrd="0" presId="urn:microsoft.com/office/officeart/2005/8/layout/cycle3"/>
    <dgm:cxn modelId="{BC1DEA39-5CA9-4873-9BE1-962C4DF1F994}" type="presOf" srcId="{A9392460-E885-4C59-8F5F-C6DAA9F7E1B7}" destId="{0091A2F8-C934-4E42-8A14-A51AD29CA663}" srcOrd="0" destOrd="0" presId="urn:microsoft.com/office/officeart/2005/8/layout/cycle3"/>
    <dgm:cxn modelId="{21C1FC87-9297-47B7-8DB0-D6D7195D0DDB}" srcId="{EB3DC63F-2F76-47E9-8317-2DFDFA653226}" destId="{15313DC6-64A0-4634-8AE6-17479411A372}" srcOrd="1" destOrd="0" parTransId="{3B25682B-4E5F-4351-AD67-D04C0C412F05}" sibTransId="{7D32DC61-CB4D-459B-8855-9D1FDF349BEA}"/>
    <dgm:cxn modelId="{7EDE7958-43B2-4653-B4EE-A08971DFABF8}" type="presOf" srcId="{15313DC6-64A0-4634-8AE6-17479411A372}" destId="{FF8D9507-A0F4-48C0-B907-3431C405DFEE}" srcOrd="0" destOrd="0" presId="urn:microsoft.com/office/officeart/2005/8/layout/cycle3"/>
    <dgm:cxn modelId="{A070A9C8-04B7-43CD-AB5C-A051FFBCBFB7}" type="presOf" srcId="{E7774720-5478-42C5-B176-808F623F6BFB}" destId="{60400314-EB09-46AD-99E2-3B3F0B6B94B9}" srcOrd="0" destOrd="0" presId="urn:microsoft.com/office/officeart/2005/8/layout/cycle3"/>
    <dgm:cxn modelId="{6C38B934-8FA8-4B02-9798-C52E953540F4}" srcId="{EB3DC63F-2F76-47E9-8317-2DFDFA653226}" destId="{E7774720-5478-42C5-B176-808F623F6BFB}" srcOrd="2" destOrd="0" parTransId="{509511FE-ED13-46A4-B698-75E42E1ABF19}" sibTransId="{39EF7667-ECD4-42FC-B6AF-8797CB3E51AF}"/>
    <dgm:cxn modelId="{FC1D8A1C-C371-40C1-BF89-362336EEC6A4}" type="presParOf" srcId="{75F800F6-BCA8-426C-8B00-7ACC38E1B513}" destId="{A3723F37-7F90-47F2-9BAC-1EFF00F58430}" srcOrd="0" destOrd="0" presId="urn:microsoft.com/office/officeart/2005/8/layout/cycle3"/>
    <dgm:cxn modelId="{7B47B577-BE77-4EBB-B58D-A356B4650D1B}" type="presParOf" srcId="{A3723F37-7F90-47F2-9BAC-1EFF00F58430}" destId="{DDD93B20-1CB6-4101-8673-1EB307621A00}" srcOrd="0" destOrd="0" presId="urn:microsoft.com/office/officeart/2005/8/layout/cycle3"/>
    <dgm:cxn modelId="{00C5FDE3-F8FB-49AD-A1AE-98A9960DAEF5}" type="presParOf" srcId="{A3723F37-7F90-47F2-9BAC-1EFF00F58430}" destId="{0091A2F8-C934-4E42-8A14-A51AD29CA663}" srcOrd="1" destOrd="0" presId="urn:microsoft.com/office/officeart/2005/8/layout/cycle3"/>
    <dgm:cxn modelId="{F21A1D72-C54C-490E-8667-F1E19DB400A8}" type="presParOf" srcId="{A3723F37-7F90-47F2-9BAC-1EFF00F58430}" destId="{FF8D9507-A0F4-48C0-B907-3431C405DFEE}" srcOrd="2" destOrd="0" presId="urn:microsoft.com/office/officeart/2005/8/layout/cycle3"/>
    <dgm:cxn modelId="{348095FF-766E-43DD-95A2-DC5FC6F5A38B}" type="presParOf" srcId="{A3723F37-7F90-47F2-9BAC-1EFF00F58430}" destId="{60400314-EB09-46AD-99E2-3B3F0B6B94B9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xfrm>
          <a:off x="304652" y="199904"/>
          <a:ext cx="5749814" cy="400064"/>
        </a:xfrm>
        <a:prstGeom prst="rect">
          <a:avLst/>
        </a:prstGeom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r>
            <a:rPr lang="es-PE" sz="1400" b="1" noProof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OBJETIVOS DE LA INVESTIGACIÓN</a:t>
          </a:r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6099B6-DBBD-4AB0-82D2-877B80F846F7}">
      <dgm:prSet phldrT="[Text]" custT="1"/>
      <dgm:spPr>
        <a:xfrm>
          <a:off x="591327" y="799809"/>
          <a:ext cx="5463140" cy="400064"/>
        </a:xfrm>
        <a:prstGeom prst="rect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9BBB5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r>
            <a:rPr lang="es-PE" sz="1400" b="1" noProof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TIPO Y DISEÑO DE LA INVESTIGACIÓN</a:t>
          </a:r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62A4F6-4AC4-435B-990E-81A71CE8CAC7}">
      <dgm:prSet phldrT="[Text]" custT="1"/>
      <dgm:spPr>
        <a:xfrm>
          <a:off x="679313" y="1399714"/>
          <a:ext cx="5375154" cy="400064"/>
        </a:xfrm>
        <a:prstGeom prst="rect">
          <a:avLst/>
        </a:prstGeom>
        <a:gradFill rotWithShape="0">
          <a:gsLst>
            <a:gs pos="0">
              <a:srgbClr val="F39C1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F39C1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F39C1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r>
            <a:rPr lang="es-PE" sz="1400" b="1" noProof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PARÁMETRO A ESTIMAR</a:t>
          </a:r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D9DE15-697B-42C2-B6A1-CE31260EED93}">
      <dgm:prSet phldrT="[Text]" custT="1"/>
      <dgm:spPr>
        <a:xfrm>
          <a:off x="591327" y="1999619"/>
          <a:ext cx="5463140" cy="400064"/>
        </a:xfrm>
        <a:prstGeom prst="rect">
          <a:avLst/>
        </a:prstGeom>
        <a:gradFill rotWithShape="0">
          <a:gsLst>
            <a:gs pos="0">
              <a:srgbClr val="C0392B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C0392B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C0392B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r>
            <a:rPr lang="es-PE" sz="1400" b="1" noProof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MÉTODO DE MUESTREO</a:t>
          </a:r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EAC9FC21-5112-4CCF-8070-06ED15ED24ED}" type="parTrans" cxnId="{40513FB0-F94C-499F-9A0B-9E0341D0A0C2}">
      <dgm:prSet/>
      <dgm:spPr/>
      <dgm:t>
        <a:bodyPr/>
        <a:lstStyle/>
        <a:p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05B681-1ACB-4650-8600-F9223ABDDC16}" type="sibTrans" cxnId="{40513FB0-F94C-499F-9A0B-9E0341D0A0C2}">
      <dgm:prSet/>
      <dgm:spPr/>
      <dgm:t>
        <a:bodyPr/>
        <a:lstStyle/>
        <a:p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4CE93D-3CE9-480A-BC40-D5795AE4CC61}">
      <dgm:prSet phldrT="[Text]" custT="1"/>
      <dgm:spPr>
        <a:xfrm>
          <a:off x="304652" y="2599524"/>
          <a:ext cx="5749814" cy="400064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gm:spPr>
      <dgm:t>
        <a:bodyPr/>
        <a:lstStyle/>
        <a:p>
          <a:r>
            <a:rPr lang="es-PE" sz="1400" b="1" noProof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LA PRUEBA ESTADÍSTICA </a:t>
          </a:r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26CFE49-55EC-4B92-8D65-F00D6B48420B}" type="parTrans" cxnId="{746C65D4-0A32-4610-8B9B-A01592BB40A3}">
      <dgm:prSet/>
      <dgm:spPr/>
      <dgm:t>
        <a:bodyPr/>
        <a:lstStyle/>
        <a:p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2C577D-A278-4959-857E-CDA154440386}" type="sibTrans" cxnId="{746C65D4-0A32-4610-8B9B-A01592BB40A3}">
      <dgm:prSet/>
      <dgm:spPr/>
      <dgm:t>
        <a:bodyPr/>
        <a:lstStyle/>
        <a:p>
          <a:endParaRPr lang="es-PE" sz="1400" b="1" noProof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8F13C1-7BD6-4379-90DF-643F2560C4CD}" type="pres">
      <dgm:prSet presAssocID="{B9C32B05-62EA-407A-B21C-2310C794570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7B62193-5952-451C-A032-24B3B2EA3076}" type="pres">
      <dgm:prSet presAssocID="{B9C32B05-62EA-407A-B21C-2310C7945705}" presName="Name1" presStyleCnt="0"/>
      <dgm:spPr/>
      <dgm:t>
        <a:bodyPr/>
        <a:lstStyle/>
        <a:p>
          <a:endParaRPr lang="en-US"/>
        </a:p>
      </dgm:t>
    </dgm:pt>
    <dgm:pt modelId="{ACC3C5BE-DE92-4A51-9D55-C62DF2A7C110}" type="pres">
      <dgm:prSet presAssocID="{B9C32B05-62EA-407A-B21C-2310C7945705}" presName="cycle" presStyleCnt="0"/>
      <dgm:spPr/>
      <dgm:t>
        <a:bodyPr/>
        <a:lstStyle/>
        <a:p>
          <a:endParaRPr lang="en-US"/>
        </a:p>
      </dgm:t>
    </dgm:pt>
    <dgm:pt modelId="{087F8878-175B-4FF0-8F99-C36FEC8A8C64}" type="pres">
      <dgm:prSet presAssocID="{B9C32B05-62EA-407A-B21C-2310C7945705}" presName="srcNode" presStyleLbl="node1" presStyleIdx="0" presStyleCnt="5"/>
      <dgm:spPr/>
      <dgm:t>
        <a:bodyPr/>
        <a:lstStyle/>
        <a:p>
          <a:endParaRPr lang="en-US"/>
        </a:p>
      </dgm:t>
    </dgm:pt>
    <dgm:pt modelId="{03528F53-765E-4B98-B8BD-0BE89D28EBCA}" type="pres">
      <dgm:prSet presAssocID="{B9C32B05-62EA-407A-B21C-2310C7945705}" presName="conn" presStyleLbl="parChTrans1D2" presStyleIdx="0" presStyleCnt="1"/>
      <dgm:spPr/>
      <dgm:t>
        <a:bodyPr/>
        <a:lstStyle/>
        <a:p>
          <a:endParaRPr lang="en-US"/>
        </a:p>
      </dgm:t>
    </dgm:pt>
    <dgm:pt modelId="{F94C0A50-7625-413B-8873-F6B17D2D8196}" type="pres">
      <dgm:prSet presAssocID="{B9C32B05-62EA-407A-B21C-2310C7945705}" presName="extraNode" presStyleLbl="node1" presStyleIdx="0" presStyleCnt="5"/>
      <dgm:spPr/>
      <dgm:t>
        <a:bodyPr/>
        <a:lstStyle/>
        <a:p>
          <a:endParaRPr lang="en-US"/>
        </a:p>
      </dgm:t>
    </dgm:pt>
    <dgm:pt modelId="{DB878059-C75B-4C49-8714-C0546122D430}" type="pres">
      <dgm:prSet presAssocID="{B9C32B05-62EA-407A-B21C-2310C7945705}" presName="dstNode" presStyleLbl="node1" presStyleIdx="0" presStyleCnt="5"/>
      <dgm:spPr/>
      <dgm:t>
        <a:bodyPr/>
        <a:lstStyle/>
        <a:p>
          <a:endParaRPr lang="en-US"/>
        </a:p>
      </dgm:t>
    </dgm:pt>
    <dgm:pt modelId="{8D646181-64B1-44F3-B79E-820234ED8D9A}" type="pres">
      <dgm:prSet presAssocID="{42D71409-67F9-455C-8C6D-716D284AAA6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E1018-0C0C-41FD-9B21-42E3677ABD5E}" type="pres">
      <dgm:prSet presAssocID="{42D71409-67F9-455C-8C6D-716D284AAA6B}" presName="accent_1" presStyleCnt="0"/>
      <dgm:spPr/>
      <dgm:t>
        <a:bodyPr/>
        <a:lstStyle/>
        <a:p>
          <a:endParaRPr lang="en-US"/>
        </a:p>
      </dgm:t>
    </dgm:pt>
    <dgm:pt modelId="{544C56DA-7A18-4AE0-AEFE-8E74AD9AC001}" type="pres">
      <dgm:prSet presAssocID="{42D71409-67F9-455C-8C6D-716D284AAA6B}" presName="accentRepeatNode" presStyleLbl="solidFgAcc1" presStyleIdx="0" presStyleCnt="5"/>
      <dgm:spPr>
        <a:xfrm>
          <a:off x="54612" y="149896"/>
          <a:ext cx="500080" cy="500080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F3A0944-0833-4AE3-B541-584BBF5AC8CD}" type="pres">
      <dgm:prSet presAssocID="{F66099B6-DBBD-4AB0-82D2-877B80F846F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571C53-9DF4-473F-B46D-5657433AA0A4}" type="pres">
      <dgm:prSet presAssocID="{F66099B6-DBBD-4AB0-82D2-877B80F846F7}" presName="accent_2" presStyleCnt="0"/>
      <dgm:spPr/>
      <dgm:t>
        <a:bodyPr/>
        <a:lstStyle/>
        <a:p>
          <a:endParaRPr lang="en-US"/>
        </a:p>
      </dgm:t>
    </dgm:pt>
    <dgm:pt modelId="{347CF1D6-54F1-4597-8009-9D2342388E1B}" type="pres">
      <dgm:prSet presAssocID="{F66099B6-DBBD-4AB0-82D2-877B80F846F7}" presName="accentRepeatNode" presStyleLbl="solidFgAcc1" presStyleIdx="1" presStyleCnt="5"/>
      <dgm:spPr>
        <a:xfrm>
          <a:off x="341286" y="749801"/>
          <a:ext cx="500080" cy="500080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3729E07-5E2C-4312-B070-C0FADAC3D673}" type="pres">
      <dgm:prSet presAssocID="{EE62A4F6-4AC4-435B-990E-81A71CE8CAC7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676676-3D75-4EE2-BE3B-CB3EFDE7F23C}" type="pres">
      <dgm:prSet presAssocID="{EE62A4F6-4AC4-435B-990E-81A71CE8CAC7}" presName="accent_3" presStyleCnt="0"/>
      <dgm:spPr/>
      <dgm:t>
        <a:bodyPr/>
        <a:lstStyle/>
        <a:p>
          <a:endParaRPr lang="en-US"/>
        </a:p>
      </dgm:t>
    </dgm:pt>
    <dgm:pt modelId="{44975C73-AAC4-428F-9E94-FD89BF6A9C3D}" type="pres">
      <dgm:prSet presAssocID="{EE62A4F6-4AC4-435B-990E-81A71CE8CAC7}" presName="accentRepeatNode" presStyleLbl="solidFgAcc1" presStyleIdx="2" presStyleCnt="5"/>
      <dgm:spPr>
        <a:xfrm>
          <a:off x="429272" y="1349706"/>
          <a:ext cx="500080" cy="500080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F39C1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218D4F6F-B658-41A6-8CA2-04F573A0CD2C}" type="pres">
      <dgm:prSet presAssocID="{B6D9DE15-697B-42C2-B6A1-CE31260EED9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7B9BA-8BDF-4A50-8107-0BCBE98804EF}" type="pres">
      <dgm:prSet presAssocID="{B6D9DE15-697B-42C2-B6A1-CE31260EED93}" presName="accent_4" presStyleCnt="0"/>
      <dgm:spPr/>
      <dgm:t>
        <a:bodyPr/>
        <a:lstStyle/>
        <a:p>
          <a:endParaRPr lang="en-US"/>
        </a:p>
      </dgm:t>
    </dgm:pt>
    <dgm:pt modelId="{D6298742-3333-4FFF-BC71-661311F97259}" type="pres">
      <dgm:prSet presAssocID="{B6D9DE15-697B-42C2-B6A1-CE31260EED93}" presName="accentRepeatNode" presStyleLbl="solidFgAcc1" presStyleIdx="3" presStyleCnt="5"/>
      <dgm:spPr>
        <a:xfrm>
          <a:off x="341286" y="1949611"/>
          <a:ext cx="500080" cy="500080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C0392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7CEE193-9196-45CA-9E50-CAB6CF51D1E2}" type="pres">
      <dgm:prSet presAssocID="{244CE93D-3CE9-480A-BC40-D5795AE4CC6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3D318B-9701-474F-BE46-B474A943BD26}" type="pres">
      <dgm:prSet presAssocID="{244CE93D-3CE9-480A-BC40-D5795AE4CC61}" presName="accent_5" presStyleCnt="0"/>
      <dgm:spPr/>
      <dgm:t>
        <a:bodyPr/>
        <a:lstStyle/>
        <a:p>
          <a:endParaRPr lang="en-US"/>
        </a:p>
      </dgm:t>
    </dgm:pt>
    <dgm:pt modelId="{B96E86D2-D36A-46FD-AB9C-088DC258E07E}" type="pres">
      <dgm:prSet presAssocID="{244CE93D-3CE9-480A-BC40-D5795AE4CC61}" presName="accentRepeatNode" presStyleLbl="solidFgAcc1" presStyleIdx="4" presStyleCnt="5"/>
      <dgm:spPr>
        <a:xfrm>
          <a:off x="54612" y="2549515"/>
          <a:ext cx="500080" cy="500080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2C3F5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</dgm:ptLst>
  <dgm:cxnLst>
    <dgm:cxn modelId="{3BE0476D-45AA-4226-B089-1E2F6279A373}" type="presOf" srcId="{F66099B6-DBBD-4AB0-82D2-877B80F846F7}" destId="{8F3A0944-0833-4AE3-B541-584BBF5AC8CD}" srcOrd="0" destOrd="0" presId="urn:microsoft.com/office/officeart/2008/layout/VerticalCurvedList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B5ABE546-8626-44A4-9EB4-75D8E1893207}" type="presOf" srcId="{42D71409-67F9-455C-8C6D-716D284AAA6B}" destId="{8D646181-64B1-44F3-B79E-820234ED8D9A}" srcOrd="0" destOrd="0" presId="urn:microsoft.com/office/officeart/2008/layout/VerticalCurvedList"/>
    <dgm:cxn modelId="{C447BF03-3005-4AF7-98D9-11E246788984}" type="presOf" srcId="{EE62A4F6-4AC4-435B-990E-81A71CE8CAC7}" destId="{63729E07-5E2C-4312-B070-C0FADAC3D673}" srcOrd="0" destOrd="0" presId="urn:microsoft.com/office/officeart/2008/layout/VerticalCurvedList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430279BD-53C9-4023-AD42-1BBA473B1373}" type="presOf" srcId="{B9C32B05-62EA-407A-B21C-2310C7945705}" destId="{1E8F13C1-7BD6-4379-90DF-643F2560C4CD}" srcOrd="0" destOrd="0" presId="urn:microsoft.com/office/officeart/2008/layout/VerticalCurvedList"/>
    <dgm:cxn modelId="{F77768E5-BC60-4B48-9B11-9266967ECD7C}" type="presOf" srcId="{478B7D3C-9FB4-4BC6-90AC-49960560DECD}" destId="{03528F53-765E-4B98-B8BD-0BE89D28EBCA}" srcOrd="0" destOrd="0" presId="urn:microsoft.com/office/officeart/2008/layout/VerticalCurvedList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746C65D4-0A32-4610-8B9B-A01592BB40A3}" srcId="{B9C32B05-62EA-407A-B21C-2310C7945705}" destId="{244CE93D-3CE9-480A-BC40-D5795AE4CC61}" srcOrd="4" destOrd="0" parTransId="{B26CFE49-55EC-4B92-8D65-F00D6B48420B}" sibTransId="{AA2C577D-A278-4959-857E-CDA154440386}"/>
    <dgm:cxn modelId="{8015DD7D-FCF1-4D4C-B087-3263F15ABC4E}" type="presOf" srcId="{B6D9DE15-697B-42C2-B6A1-CE31260EED93}" destId="{218D4F6F-B658-41A6-8CA2-04F573A0CD2C}" srcOrd="0" destOrd="0" presId="urn:microsoft.com/office/officeart/2008/layout/VerticalCurvedList"/>
    <dgm:cxn modelId="{40513FB0-F94C-499F-9A0B-9E0341D0A0C2}" srcId="{B9C32B05-62EA-407A-B21C-2310C7945705}" destId="{B6D9DE15-697B-42C2-B6A1-CE31260EED93}" srcOrd="3" destOrd="0" parTransId="{EAC9FC21-5112-4CCF-8070-06ED15ED24ED}" sibTransId="{B605B681-1ACB-4650-8600-F9223ABDDC16}"/>
    <dgm:cxn modelId="{CE21E7FD-DFBC-4B90-BFB2-1B7A8A32A6E7}" type="presOf" srcId="{244CE93D-3CE9-480A-BC40-D5795AE4CC61}" destId="{B7CEE193-9196-45CA-9E50-CAB6CF51D1E2}" srcOrd="0" destOrd="0" presId="urn:microsoft.com/office/officeart/2008/layout/VerticalCurvedList"/>
    <dgm:cxn modelId="{A7534954-1879-4DF2-9BE4-FEEB6FDEFA0D}" type="presParOf" srcId="{1E8F13C1-7BD6-4379-90DF-643F2560C4CD}" destId="{97B62193-5952-451C-A032-24B3B2EA3076}" srcOrd="0" destOrd="0" presId="urn:microsoft.com/office/officeart/2008/layout/VerticalCurvedList"/>
    <dgm:cxn modelId="{B2CC710B-3DE5-4F22-B93C-D0D8A474EBFA}" type="presParOf" srcId="{97B62193-5952-451C-A032-24B3B2EA3076}" destId="{ACC3C5BE-DE92-4A51-9D55-C62DF2A7C110}" srcOrd="0" destOrd="0" presId="urn:microsoft.com/office/officeart/2008/layout/VerticalCurvedList"/>
    <dgm:cxn modelId="{21228492-40EE-4EF9-882A-5EA7DB2C2272}" type="presParOf" srcId="{ACC3C5BE-DE92-4A51-9D55-C62DF2A7C110}" destId="{087F8878-175B-4FF0-8F99-C36FEC8A8C64}" srcOrd="0" destOrd="0" presId="urn:microsoft.com/office/officeart/2008/layout/VerticalCurvedList"/>
    <dgm:cxn modelId="{D41761CC-796D-4F7E-A107-56D1A851850C}" type="presParOf" srcId="{ACC3C5BE-DE92-4A51-9D55-C62DF2A7C110}" destId="{03528F53-765E-4B98-B8BD-0BE89D28EBCA}" srcOrd="1" destOrd="0" presId="urn:microsoft.com/office/officeart/2008/layout/VerticalCurvedList"/>
    <dgm:cxn modelId="{17787A34-830E-46A4-8667-1936EEE7831A}" type="presParOf" srcId="{ACC3C5BE-DE92-4A51-9D55-C62DF2A7C110}" destId="{F94C0A50-7625-413B-8873-F6B17D2D8196}" srcOrd="2" destOrd="0" presId="urn:microsoft.com/office/officeart/2008/layout/VerticalCurvedList"/>
    <dgm:cxn modelId="{DDBB45FF-3F57-4E84-9A71-AD1C0A0170EA}" type="presParOf" srcId="{ACC3C5BE-DE92-4A51-9D55-C62DF2A7C110}" destId="{DB878059-C75B-4C49-8714-C0546122D430}" srcOrd="3" destOrd="0" presId="urn:microsoft.com/office/officeart/2008/layout/VerticalCurvedList"/>
    <dgm:cxn modelId="{65FD2E4F-E9A8-463A-81AA-722ED5330FF3}" type="presParOf" srcId="{97B62193-5952-451C-A032-24B3B2EA3076}" destId="{8D646181-64B1-44F3-B79E-820234ED8D9A}" srcOrd="1" destOrd="0" presId="urn:microsoft.com/office/officeart/2008/layout/VerticalCurvedList"/>
    <dgm:cxn modelId="{61E93407-1493-459D-8ECA-E890163BC001}" type="presParOf" srcId="{97B62193-5952-451C-A032-24B3B2EA3076}" destId="{16FE1018-0C0C-41FD-9B21-42E3677ABD5E}" srcOrd="2" destOrd="0" presId="urn:microsoft.com/office/officeart/2008/layout/VerticalCurvedList"/>
    <dgm:cxn modelId="{889E2B12-A819-4C41-8B42-089FD4CA3F4B}" type="presParOf" srcId="{16FE1018-0C0C-41FD-9B21-42E3677ABD5E}" destId="{544C56DA-7A18-4AE0-AEFE-8E74AD9AC001}" srcOrd="0" destOrd="0" presId="urn:microsoft.com/office/officeart/2008/layout/VerticalCurvedList"/>
    <dgm:cxn modelId="{F34D7738-42E7-46C7-A1A4-D9C82B4A603E}" type="presParOf" srcId="{97B62193-5952-451C-A032-24B3B2EA3076}" destId="{8F3A0944-0833-4AE3-B541-584BBF5AC8CD}" srcOrd="3" destOrd="0" presId="urn:microsoft.com/office/officeart/2008/layout/VerticalCurvedList"/>
    <dgm:cxn modelId="{2040EA75-5160-49A2-BE04-D1653A8AA224}" type="presParOf" srcId="{97B62193-5952-451C-A032-24B3B2EA3076}" destId="{50571C53-9DF4-473F-B46D-5657433AA0A4}" srcOrd="4" destOrd="0" presId="urn:microsoft.com/office/officeart/2008/layout/VerticalCurvedList"/>
    <dgm:cxn modelId="{806BA813-B07C-46FE-82A2-1E2A9D173AD4}" type="presParOf" srcId="{50571C53-9DF4-473F-B46D-5657433AA0A4}" destId="{347CF1D6-54F1-4597-8009-9D2342388E1B}" srcOrd="0" destOrd="0" presId="urn:microsoft.com/office/officeart/2008/layout/VerticalCurvedList"/>
    <dgm:cxn modelId="{E97E818C-FA73-4BD6-9B49-8734001FC039}" type="presParOf" srcId="{97B62193-5952-451C-A032-24B3B2EA3076}" destId="{63729E07-5E2C-4312-B070-C0FADAC3D673}" srcOrd="5" destOrd="0" presId="urn:microsoft.com/office/officeart/2008/layout/VerticalCurvedList"/>
    <dgm:cxn modelId="{58C5B57A-7398-45EE-ABB3-6AF724D065E2}" type="presParOf" srcId="{97B62193-5952-451C-A032-24B3B2EA3076}" destId="{C8676676-3D75-4EE2-BE3B-CB3EFDE7F23C}" srcOrd="6" destOrd="0" presId="urn:microsoft.com/office/officeart/2008/layout/VerticalCurvedList"/>
    <dgm:cxn modelId="{A98D2B48-61F9-4C73-B5C0-2E6A61A62FE9}" type="presParOf" srcId="{C8676676-3D75-4EE2-BE3B-CB3EFDE7F23C}" destId="{44975C73-AAC4-428F-9E94-FD89BF6A9C3D}" srcOrd="0" destOrd="0" presId="urn:microsoft.com/office/officeart/2008/layout/VerticalCurvedList"/>
    <dgm:cxn modelId="{5C8D2212-51D5-4EE2-BB53-AC2448E9E813}" type="presParOf" srcId="{97B62193-5952-451C-A032-24B3B2EA3076}" destId="{218D4F6F-B658-41A6-8CA2-04F573A0CD2C}" srcOrd="7" destOrd="0" presId="urn:microsoft.com/office/officeart/2008/layout/VerticalCurvedList"/>
    <dgm:cxn modelId="{3E2D46AB-64C0-4599-A050-0C6BB4DC56CD}" type="presParOf" srcId="{97B62193-5952-451C-A032-24B3B2EA3076}" destId="{7997B9BA-8BDF-4A50-8107-0BCBE98804EF}" srcOrd="8" destOrd="0" presId="urn:microsoft.com/office/officeart/2008/layout/VerticalCurvedList"/>
    <dgm:cxn modelId="{75D919F9-7CC4-4DF4-B050-C38DF30B6CA6}" type="presParOf" srcId="{7997B9BA-8BDF-4A50-8107-0BCBE98804EF}" destId="{D6298742-3333-4FFF-BC71-661311F97259}" srcOrd="0" destOrd="0" presId="urn:microsoft.com/office/officeart/2008/layout/VerticalCurvedList"/>
    <dgm:cxn modelId="{989E9928-FEF4-4872-B796-8DCC8EA28C21}" type="presParOf" srcId="{97B62193-5952-451C-A032-24B3B2EA3076}" destId="{B7CEE193-9196-45CA-9E50-CAB6CF51D1E2}" srcOrd="9" destOrd="0" presId="urn:microsoft.com/office/officeart/2008/layout/VerticalCurvedList"/>
    <dgm:cxn modelId="{803CB29D-ACA2-46D8-B7A9-91EC6AC62A24}" type="presParOf" srcId="{97B62193-5952-451C-A032-24B3B2EA3076}" destId="{CA3D318B-9701-474F-BE46-B474A943BD26}" srcOrd="10" destOrd="0" presId="urn:microsoft.com/office/officeart/2008/layout/VerticalCurvedList"/>
    <dgm:cxn modelId="{44930124-F558-4F4E-AB81-E489371E434A}" type="presParOf" srcId="{CA3D318B-9701-474F-BE46-B474A943BD26}" destId="{B96E86D2-D36A-46FD-AB9C-088DC258E07E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031AFB-0B1F-4F1E-AF0A-58072FB4C39B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84665FF0-D378-4AB6-B2E0-7BEBBB889899}">
          <dgm:prSet phldrT="[Texto]" custT="1"/>
          <dgm:spPr>
            <a:solidFill>
              <a:srgbClr val="FFC000"/>
            </a:solidFill>
          </dgm:spPr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s-PE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 término </a:t>
              </a:r>
              <a14:m>
                <m:oMath xmlns:m="http://schemas.openxmlformats.org/officeDocument/2006/math">
                  <m:f>
                    <m:fPr>
                      <m:type m:val="lin"/>
                      <m:ctrlPr>
                        <a:rPr lang="es-P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</m:ctrlPr>
                    </m:fPr>
                    <m:num>
                      <m:d>
                        <m:dPr>
                          <m:ctrlPr>
                            <a:rPr lang="es-P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P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s-P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s-P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num>
                    <m:den>
                      <m:r>
                        <a:rPr lang="es-P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den>
                  </m:f>
                </m:oMath>
              </a14:m>
              <a:r>
                <a:rPr lang="es-E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 </a:t>
              </a:r>
              <a14:m>
                <m:oMath xmlns:m="http://schemas.openxmlformats.org/officeDocument/2006/math">
                  <m:d>
                    <m:dPr>
                      <m:ctrlPr>
                        <a:rPr lang="es-E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</m:ctrlPr>
                    </m:dPr>
                    <m:e>
                      <m:r>
                        <a:rPr lang="es-P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1−</m:t>
                      </m:r>
                      <m:f>
                        <m:fPr>
                          <m:type m:val="lin"/>
                          <m:ctrlPr>
                            <a:rPr lang="es-P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P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s-P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</m:e>
                  </m:d>
                </m:oMath>
              </a14:m>
              <a:r>
                <a:rPr lang="es-E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se le conoce como corrección por población finita (</a:t>
              </a:r>
              <a:r>
                <a:rPr lang="es-ES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cpf</a:t>
              </a:r>
              <a:r>
                <a:rPr lang="es-E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</a:p>
          </dgm:t>
        </dgm:pt>
      </mc:Choice>
      <mc:Fallback xmlns="">
        <dgm:pt modelId="{84665FF0-D378-4AB6-B2E0-7BEBBB889899}">
          <dgm:prSet phldrT="[Texto]" custT="1"/>
          <dgm:spPr>
            <a:solidFill>
              <a:srgbClr val="FFC000"/>
            </a:solidFill>
          </dgm:spPr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s-PE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 término </a:t>
              </a:r>
              <a:r>
                <a:rPr lang="es-PE" sz="1600" i="0" smtClean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(</a:t>
              </a:r>
              <a:r>
                <a:rPr lang="es-PE" sz="1600" b="0" i="0" smtClean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𝑁−𝑛)∕𝑁</a:t>
              </a:r>
              <a:r>
                <a:rPr lang="es-E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 </a:t>
              </a:r>
              <a:r>
                <a:rPr lang="es-ES" sz="1600" i="0" smtClean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(</a:t>
              </a:r>
              <a:r>
                <a:rPr lang="es-PE" sz="1600" b="0" i="0" smtClean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1−𝑛∕𝑁)</a:t>
              </a:r>
              <a:r>
                <a:rPr lang="es-E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se le conoce como corrección por población finita (</a:t>
              </a:r>
              <a:r>
                <a:rPr lang="es-ES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cpf</a:t>
              </a:r>
              <a:r>
                <a:rPr lang="es-E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</a:p>
          </dgm:t>
        </dgm:pt>
      </mc:Fallback>
    </mc:AlternateContent>
    <dgm:pt modelId="{CFF91ADA-C599-4FEA-B8F7-579FCF28A1E3}" type="parTrans" cxnId="{5AE412F6-9AD0-4E70-A0EF-E54B0FB034A5}">
      <dgm:prSet/>
      <dgm:spPr/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706EB4-8F4B-4908-A626-32922E774F06}" type="sibTrans" cxnId="{5AE412F6-9AD0-4E70-A0EF-E54B0FB034A5}">
      <dgm:prSet custT="1"/>
      <dgm:spPr>
        <a:solidFill>
          <a:srgbClr val="EA2E64"/>
        </a:solidFill>
      </dgm:spPr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B7EEF0F2-F637-4DAD-A990-5E143D6C6F67}">
          <dgm:prSet phldrT="[Texto]" custT="1"/>
          <dgm:spPr>
            <a:solidFill>
              <a:srgbClr val="669900"/>
            </a:solidFill>
          </dgm:spPr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s-PE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Cuando la fracción </a:t>
              </a:r>
              <a14:m>
                <m:oMath xmlns:m="http://schemas.openxmlformats.org/officeDocument/2006/math">
                  <m:f>
                    <m:fPr>
                      <m:type m:val="skw"/>
                      <m:ctrlPr>
                        <a:rPr lang="es-P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</m:ctrlPr>
                    </m:fPr>
                    <m:num>
                      <m:r>
                        <a:rPr lang="es-P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num>
                    <m:den>
                      <m:r>
                        <a:rPr lang="es-P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den>
                  </m:f>
                </m:oMath>
              </a14:m>
              <a:r>
                <a:rPr lang="es-E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es pequeña el factor es cercano a la unidad y el tamaño de la población no tiene efecto directo en el error estándar. </a:t>
              </a:r>
            </a:p>
          </dgm:t>
        </dgm:pt>
      </mc:Choice>
      <mc:Fallback xmlns="">
        <dgm:pt modelId="{B7EEF0F2-F637-4DAD-A990-5E143D6C6F67}">
          <dgm:prSet phldrT="[Texto]" custT="1"/>
          <dgm:spPr>
            <a:solidFill>
              <a:srgbClr val="669900"/>
            </a:solidFill>
          </dgm:spPr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s-PE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Cuando la fracción </a:t>
              </a:r>
              <a:r>
                <a:rPr lang="es-PE" sz="1600" b="0" i="0" smtClean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𝑛⁄𝑁</a:t>
              </a:r>
              <a:r>
                <a:rPr lang="es-E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es pequeña el factor es cercano a la unidad y el tamaño de la población no tiene efecto directo en el error estándar. </a:t>
              </a:r>
            </a:p>
          </dgm:t>
        </dgm:pt>
      </mc:Fallback>
    </mc:AlternateContent>
    <dgm:pt modelId="{9A69899D-E3BD-486D-B17D-20B4CA5F280D}" type="parTrans" cxnId="{A662B3C3-BA9B-4E2B-8AFE-2ADC961DFF73}">
      <dgm:prSet/>
      <dgm:spPr/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7EA9FB-12B7-45B0-B423-F7D8A644E57E}" type="sibTrans" cxnId="{A662B3C3-BA9B-4E2B-8AFE-2ADC961DFF73}">
      <dgm:prSet custT="1"/>
      <dgm:spPr>
        <a:solidFill>
          <a:srgbClr val="EA2E64"/>
        </a:solidFill>
      </dgm:spPr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7861A8B-B919-4208-A5D8-B357E49143BB}">
          <dgm:prSet custT="1"/>
          <dgm:spPr>
            <a:solidFill>
              <a:schemeClr val="accent2">
                <a:lumMod val="40000"/>
                <a:lumOff val="60000"/>
              </a:schemeClr>
            </a:solidFill>
          </dgm:spPr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s-PE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 la práctica la </a:t>
              </a:r>
              <a:r>
                <a:rPr lang="es-PE" sz="1400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c.p.f</a:t>
              </a:r>
              <a:r>
                <a:rPr lang="es-PE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s-PE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puede ser ignorado siempre y cuando la fracción de muestreo </a:t>
              </a:r>
              <a14:m>
                <m:oMath xmlns:m="http://schemas.openxmlformats.org/officeDocument/2006/math">
                  <m:f>
                    <m:fPr>
                      <m:type m:val="skw"/>
                      <m:ctrlPr>
                        <a:rPr lang="es-PE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</m:ctrlPr>
                    </m:fPr>
                    <m:num>
                      <m:r>
                        <a:rPr lang="es-P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num>
                    <m:den>
                      <m:r>
                        <a:rPr lang="es-P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den>
                  </m:f>
                </m:oMath>
              </a14:m>
              <a:r>
                <a:rPr lang="es-PE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no exceda el 5%, y para muchos propósitos, aún si es tan alto como el 10% (Cochrane, 1971).</a:t>
              </a:r>
            </a:p>
          </dgm:t>
        </dgm:pt>
      </mc:Choice>
      <mc:Fallback xmlns="">
        <dgm:pt modelId="{57861A8B-B919-4208-A5D8-B357E49143BB}">
          <dgm:prSet custT="1"/>
          <dgm:spPr>
            <a:solidFill>
              <a:schemeClr val="accent2">
                <a:lumMod val="40000"/>
                <a:lumOff val="60000"/>
              </a:schemeClr>
            </a:solidFill>
          </dgm:spPr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s-PE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 la práctica la </a:t>
              </a:r>
              <a:r>
                <a:rPr lang="es-PE" sz="1400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c.p.f</a:t>
              </a:r>
              <a:r>
                <a:rPr lang="es-PE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s-PE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puede ser ignorado siempre y cuando la fracción de muestreo </a:t>
              </a:r>
              <a:r>
                <a:rPr lang="es-PE" sz="1400" b="0" i="0" smtClean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a:t>𝑛⁄𝑁</a:t>
              </a:r>
              <a:r>
                <a:rPr lang="es-PE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no exceda el 5%, y para muchos propósitos, aún si es tan alto como el 10% (Cochrane, 1971).</a:t>
              </a:r>
            </a:p>
          </dgm:t>
        </dgm:pt>
      </mc:Fallback>
    </mc:AlternateContent>
    <dgm:pt modelId="{0B101477-4269-44D4-9067-02B6DCC15608}" type="parTrans" cxnId="{71F14E43-327A-4B41-A26B-BD169E0A3F7B}">
      <dgm:prSet/>
      <dgm:spPr/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DC66CB-A369-40A7-A768-945109EF294B}" type="sibTrans" cxnId="{71F14E43-327A-4B41-A26B-BD169E0A3F7B}">
      <dgm:prSet custT="1"/>
      <dgm:spPr>
        <a:solidFill>
          <a:srgbClr val="EA2E64"/>
        </a:solidFill>
      </dgm:spPr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D364E9-3251-4F5C-8CF9-AF5197FEA87F}" type="pres">
      <dgm:prSet presAssocID="{58031AFB-0B1F-4F1E-AF0A-58072FB4C39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893AA8D-C1FE-422F-A61A-19B25AA6721E}" type="pres">
      <dgm:prSet presAssocID="{58031AFB-0B1F-4F1E-AF0A-58072FB4C39B}" presName="dummyMaxCanvas" presStyleCnt="0">
        <dgm:presLayoutVars/>
      </dgm:prSet>
      <dgm:spPr/>
    </dgm:pt>
    <dgm:pt modelId="{631A44CD-B98C-4E53-B50A-F9AD85BFD29C}" type="pres">
      <dgm:prSet presAssocID="{58031AFB-0B1F-4F1E-AF0A-58072FB4C39B}" presName="ThreeNodes_1" presStyleLbl="node1" presStyleIdx="0" presStyleCnt="3" custScaleY="6317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AA47747-81AB-4866-B27F-44ABDF37A55E}" type="pres">
      <dgm:prSet presAssocID="{58031AFB-0B1F-4F1E-AF0A-58072FB4C39B}" presName="ThreeNodes_2" presStyleLbl="node1" presStyleIdx="1" presStyleCnt="3" custScaleY="6317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BF94C2D-241C-42B5-9C89-6F671DB82CD1}" type="pres">
      <dgm:prSet presAssocID="{58031AFB-0B1F-4F1E-AF0A-58072FB4C39B}" presName="ThreeNodes_3" presStyleLbl="node1" presStyleIdx="2" presStyleCnt="3" custScaleY="6317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17C5750-E7FE-4285-824A-F7A31D9B4B6E}" type="pres">
      <dgm:prSet presAssocID="{58031AFB-0B1F-4F1E-AF0A-58072FB4C39B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EF80AE-3AD8-4DEE-9BC3-F53188F4F58B}" type="pres">
      <dgm:prSet presAssocID="{58031AFB-0B1F-4F1E-AF0A-58072FB4C39B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B8AF39D-B37F-4F3C-A27C-00828E48460C}" type="pres">
      <dgm:prSet presAssocID="{58031AFB-0B1F-4F1E-AF0A-58072FB4C39B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838F34-8D24-4981-A9FA-619D8C90AF36}" type="pres">
      <dgm:prSet presAssocID="{58031AFB-0B1F-4F1E-AF0A-58072FB4C39B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513DD5-E1AC-42D5-AE7D-660D4A23A075}" type="pres">
      <dgm:prSet presAssocID="{58031AFB-0B1F-4F1E-AF0A-58072FB4C39B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1F5B56C-8DCA-4306-975F-D525BF041CCF}" type="presOf" srcId="{84665FF0-D378-4AB6-B2E0-7BEBBB889899}" destId="{AB8AF39D-B37F-4F3C-A27C-00828E48460C}" srcOrd="1" destOrd="0" presId="urn:microsoft.com/office/officeart/2005/8/layout/vProcess5"/>
    <dgm:cxn modelId="{D031E0F2-16CA-41ED-863D-2AA881A893CF}" type="presOf" srcId="{58031AFB-0B1F-4F1E-AF0A-58072FB4C39B}" destId="{55D364E9-3251-4F5C-8CF9-AF5197FEA87F}" srcOrd="0" destOrd="0" presId="urn:microsoft.com/office/officeart/2005/8/layout/vProcess5"/>
    <dgm:cxn modelId="{71F14E43-327A-4B41-A26B-BD169E0A3F7B}" srcId="{58031AFB-0B1F-4F1E-AF0A-58072FB4C39B}" destId="{57861A8B-B919-4208-A5D8-B357E49143BB}" srcOrd="2" destOrd="0" parTransId="{0B101477-4269-44D4-9067-02B6DCC15608}" sibTransId="{70DC66CB-A369-40A7-A768-945109EF294B}"/>
    <dgm:cxn modelId="{C956291B-9A62-492B-A0A3-AB77BB682910}" type="presOf" srcId="{B7EEF0F2-F637-4DAD-A990-5E143D6C6F67}" destId="{EAA47747-81AB-4866-B27F-44ABDF37A55E}" srcOrd="0" destOrd="0" presId="urn:microsoft.com/office/officeart/2005/8/layout/vProcess5"/>
    <dgm:cxn modelId="{5AE412F6-9AD0-4E70-A0EF-E54B0FB034A5}" srcId="{58031AFB-0B1F-4F1E-AF0A-58072FB4C39B}" destId="{84665FF0-D378-4AB6-B2E0-7BEBBB889899}" srcOrd="0" destOrd="0" parTransId="{CFF91ADA-C599-4FEA-B8F7-579FCF28A1E3}" sibTransId="{01706EB4-8F4B-4908-A626-32922E774F06}"/>
    <dgm:cxn modelId="{A662B3C3-BA9B-4E2B-8AFE-2ADC961DFF73}" srcId="{58031AFB-0B1F-4F1E-AF0A-58072FB4C39B}" destId="{B7EEF0F2-F637-4DAD-A990-5E143D6C6F67}" srcOrd="1" destOrd="0" parTransId="{9A69899D-E3BD-486D-B17D-20B4CA5F280D}" sibTransId="{DF7EA9FB-12B7-45B0-B423-F7D8A644E57E}"/>
    <dgm:cxn modelId="{318DE5B3-89E8-4249-A3C5-B0605CE5D1BF}" type="presOf" srcId="{84665FF0-D378-4AB6-B2E0-7BEBBB889899}" destId="{631A44CD-B98C-4E53-B50A-F9AD85BFD29C}" srcOrd="0" destOrd="0" presId="urn:microsoft.com/office/officeart/2005/8/layout/vProcess5"/>
    <dgm:cxn modelId="{A6CBD08B-5B94-4092-B5A9-3980CB3A2856}" type="presOf" srcId="{57861A8B-B919-4208-A5D8-B357E49143BB}" destId="{E4513DD5-E1AC-42D5-AE7D-660D4A23A075}" srcOrd="1" destOrd="0" presId="urn:microsoft.com/office/officeart/2005/8/layout/vProcess5"/>
    <dgm:cxn modelId="{7F9751AC-F342-41FB-BB62-97DB3331D3B3}" type="presOf" srcId="{B7EEF0F2-F637-4DAD-A990-5E143D6C6F67}" destId="{93838F34-8D24-4981-A9FA-619D8C90AF36}" srcOrd="1" destOrd="0" presId="urn:microsoft.com/office/officeart/2005/8/layout/vProcess5"/>
    <dgm:cxn modelId="{C197D2BC-AB5C-4C0D-99FD-38428CE34BD2}" type="presOf" srcId="{57861A8B-B919-4208-A5D8-B357E49143BB}" destId="{9BF94C2D-241C-42B5-9C89-6F671DB82CD1}" srcOrd="0" destOrd="0" presId="urn:microsoft.com/office/officeart/2005/8/layout/vProcess5"/>
    <dgm:cxn modelId="{07E10CCF-3903-4A0E-AEDB-E06444BF3672}" type="presOf" srcId="{01706EB4-8F4B-4908-A626-32922E774F06}" destId="{E17C5750-E7FE-4285-824A-F7A31D9B4B6E}" srcOrd="0" destOrd="0" presId="urn:microsoft.com/office/officeart/2005/8/layout/vProcess5"/>
    <dgm:cxn modelId="{B07E572C-FF41-4614-BF6E-EA2D36C5F34B}" type="presOf" srcId="{DF7EA9FB-12B7-45B0-B423-F7D8A644E57E}" destId="{BCEF80AE-3AD8-4DEE-9BC3-F53188F4F58B}" srcOrd="0" destOrd="0" presId="urn:microsoft.com/office/officeart/2005/8/layout/vProcess5"/>
    <dgm:cxn modelId="{DF666889-249B-40DE-9D1C-77AFD044A1A7}" type="presParOf" srcId="{55D364E9-3251-4F5C-8CF9-AF5197FEA87F}" destId="{2893AA8D-C1FE-422F-A61A-19B25AA6721E}" srcOrd="0" destOrd="0" presId="urn:microsoft.com/office/officeart/2005/8/layout/vProcess5"/>
    <dgm:cxn modelId="{56073FE8-AFA3-48E4-BC9B-3DFB2EDEC71D}" type="presParOf" srcId="{55D364E9-3251-4F5C-8CF9-AF5197FEA87F}" destId="{631A44CD-B98C-4E53-B50A-F9AD85BFD29C}" srcOrd="1" destOrd="0" presId="urn:microsoft.com/office/officeart/2005/8/layout/vProcess5"/>
    <dgm:cxn modelId="{45B22A28-7B64-4363-A3EE-912921BE90C1}" type="presParOf" srcId="{55D364E9-3251-4F5C-8CF9-AF5197FEA87F}" destId="{EAA47747-81AB-4866-B27F-44ABDF37A55E}" srcOrd="2" destOrd="0" presId="urn:microsoft.com/office/officeart/2005/8/layout/vProcess5"/>
    <dgm:cxn modelId="{C457827C-13C2-419A-B0EB-CF78586D1B72}" type="presParOf" srcId="{55D364E9-3251-4F5C-8CF9-AF5197FEA87F}" destId="{9BF94C2D-241C-42B5-9C89-6F671DB82CD1}" srcOrd="3" destOrd="0" presId="urn:microsoft.com/office/officeart/2005/8/layout/vProcess5"/>
    <dgm:cxn modelId="{185EBF69-CAF8-41A8-9241-DE6557502A13}" type="presParOf" srcId="{55D364E9-3251-4F5C-8CF9-AF5197FEA87F}" destId="{E17C5750-E7FE-4285-824A-F7A31D9B4B6E}" srcOrd="4" destOrd="0" presId="urn:microsoft.com/office/officeart/2005/8/layout/vProcess5"/>
    <dgm:cxn modelId="{A34D8801-6470-4853-A61B-367E0C5304D9}" type="presParOf" srcId="{55D364E9-3251-4F5C-8CF9-AF5197FEA87F}" destId="{BCEF80AE-3AD8-4DEE-9BC3-F53188F4F58B}" srcOrd="5" destOrd="0" presId="urn:microsoft.com/office/officeart/2005/8/layout/vProcess5"/>
    <dgm:cxn modelId="{626B9D48-0239-458E-A8B9-794FD323172E}" type="presParOf" srcId="{55D364E9-3251-4F5C-8CF9-AF5197FEA87F}" destId="{AB8AF39D-B37F-4F3C-A27C-00828E48460C}" srcOrd="6" destOrd="0" presId="urn:microsoft.com/office/officeart/2005/8/layout/vProcess5"/>
    <dgm:cxn modelId="{B7F56D1C-B248-4440-87B0-F97ED75A12EE}" type="presParOf" srcId="{55D364E9-3251-4F5C-8CF9-AF5197FEA87F}" destId="{93838F34-8D24-4981-A9FA-619D8C90AF36}" srcOrd="7" destOrd="0" presId="urn:microsoft.com/office/officeart/2005/8/layout/vProcess5"/>
    <dgm:cxn modelId="{5EBDE06D-1CB4-487B-9D07-F30AD5901252}" type="presParOf" srcId="{55D364E9-3251-4F5C-8CF9-AF5197FEA87F}" destId="{E4513DD5-E1AC-42D5-AE7D-660D4A23A07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031AFB-0B1F-4F1E-AF0A-58072FB4C39B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84665FF0-D378-4AB6-B2E0-7BEBBB889899}">
      <dgm:prSet phldrT="[Texto]" custT="1"/>
      <dgm:spPr>
        <a:blipFill>
          <a:blip xmlns:r="http://schemas.openxmlformats.org/officeDocument/2006/relationships" r:embed="rId1"/>
          <a:stretch>
            <a:fillRect l="-204" t="-35156" b="-24219"/>
          </a:stretch>
        </a:blipFill>
      </dgm:spPr>
      <dgm:t>
        <a:bodyPr/>
        <a:lstStyle/>
        <a:p>
          <a:r>
            <a:rPr lang="es-PE">
              <a:noFill/>
            </a:rPr>
            <a:t> </a:t>
          </a:r>
        </a:p>
      </dgm:t>
    </dgm:pt>
    <dgm:pt modelId="{CFF91ADA-C599-4FEA-B8F7-579FCF28A1E3}" type="parTrans" cxnId="{5AE412F6-9AD0-4E70-A0EF-E54B0FB034A5}">
      <dgm:prSet/>
      <dgm:spPr/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706EB4-8F4B-4908-A626-32922E774F06}" type="sibTrans" cxnId="{5AE412F6-9AD0-4E70-A0EF-E54B0FB034A5}">
      <dgm:prSet custT="1"/>
      <dgm:spPr>
        <a:solidFill>
          <a:srgbClr val="EA2E64"/>
        </a:solidFill>
      </dgm:spPr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EEF0F2-F637-4DAD-A990-5E143D6C6F67}">
      <dgm:prSet phldrT="[Texto]" custT="1"/>
      <dgm:spPr>
        <a:blipFill>
          <a:blip xmlns:r="http://schemas.openxmlformats.org/officeDocument/2006/relationships" r:embed="rId2"/>
          <a:stretch>
            <a:fillRect l="-204" t="-35156" b="-24219"/>
          </a:stretch>
        </a:blipFill>
      </dgm:spPr>
      <dgm:t>
        <a:bodyPr/>
        <a:lstStyle/>
        <a:p>
          <a:r>
            <a:rPr lang="es-PE">
              <a:noFill/>
            </a:rPr>
            <a:t> </a:t>
          </a:r>
        </a:p>
      </dgm:t>
    </dgm:pt>
    <dgm:pt modelId="{9A69899D-E3BD-486D-B17D-20B4CA5F280D}" type="parTrans" cxnId="{A662B3C3-BA9B-4E2B-8AFE-2ADC961DFF73}">
      <dgm:prSet/>
      <dgm:spPr/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7EA9FB-12B7-45B0-B423-F7D8A644E57E}" type="sibTrans" cxnId="{A662B3C3-BA9B-4E2B-8AFE-2ADC961DFF73}">
      <dgm:prSet custT="1"/>
      <dgm:spPr>
        <a:solidFill>
          <a:srgbClr val="EA2E64"/>
        </a:solidFill>
      </dgm:spPr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861A8B-B919-4208-A5D8-B357E49143BB}">
      <dgm:prSet custT="1"/>
      <dgm:spPr>
        <a:blipFill>
          <a:blip xmlns:r="http://schemas.openxmlformats.org/officeDocument/2006/relationships" r:embed="rId3"/>
          <a:stretch>
            <a:fillRect l="-204" t="-23438" b="-14063"/>
          </a:stretch>
        </a:blipFill>
      </dgm:spPr>
      <dgm:t>
        <a:bodyPr/>
        <a:lstStyle/>
        <a:p>
          <a:r>
            <a:rPr lang="es-PE">
              <a:noFill/>
            </a:rPr>
            <a:t> </a:t>
          </a:r>
        </a:p>
      </dgm:t>
    </dgm:pt>
    <dgm:pt modelId="{0B101477-4269-44D4-9067-02B6DCC15608}" type="parTrans" cxnId="{71F14E43-327A-4B41-A26B-BD169E0A3F7B}">
      <dgm:prSet/>
      <dgm:spPr/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DC66CB-A369-40A7-A768-945109EF294B}" type="sibTrans" cxnId="{71F14E43-327A-4B41-A26B-BD169E0A3F7B}">
      <dgm:prSet custT="1"/>
      <dgm:spPr>
        <a:solidFill>
          <a:srgbClr val="EA2E64"/>
        </a:solidFill>
      </dgm:spPr>
      <dgm:t>
        <a:bodyPr/>
        <a:lstStyle/>
        <a:p>
          <a:pPr algn="just">
            <a:lnSpc>
              <a:spcPct val="150000"/>
            </a:lnSpc>
          </a:pPr>
          <a:endParaRPr lang="es-ES" sz="1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D364E9-3251-4F5C-8CF9-AF5197FEA87F}" type="pres">
      <dgm:prSet presAssocID="{58031AFB-0B1F-4F1E-AF0A-58072FB4C39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893AA8D-C1FE-422F-A61A-19B25AA6721E}" type="pres">
      <dgm:prSet presAssocID="{58031AFB-0B1F-4F1E-AF0A-58072FB4C39B}" presName="dummyMaxCanvas" presStyleCnt="0">
        <dgm:presLayoutVars/>
      </dgm:prSet>
      <dgm:spPr/>
    </dgm:pt>
    <dgm:pt modelId="{631A44CD-B98C-4E53-B50A-F9AD85BFD29C}" type="pres">
      <dgm:prSet presAssocID="{58031AFB-0B1F-4F1E-AF0A-58072FB4C39B}" presName="ThreeNodes_1" presStyleLbl="node1" presStyleIdx="0" presStyleCnt="3" custScaleY="6317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AA47747-81AB-4866-B27F-44ABDF37A55E}" type="pres">
      <dgm:prSet presAssocID="{58031AFB-0B1F-4F1E-AF0A-58072FB4C39B}" presName="ThreeNodes_2" presStyleLbl="node1" presStyleIdx="1" presStyleCnt="3" custScaleY="6317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BF94C2D-241C-42B5-9C89-6F671DB82CD1}" type="pres">
      <dgm:prSet presAssocID="{58031AFB-0B1F-4F1E-AF0A-58072FB4C39B}" presName="ThreeNodes_3" presStyleLbl="node1" presStyleIdx="2" presStyleCnt="3" custScaleY="6317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17C5750-E7FE-4285-824A-F7A31D9B4B6E}" type="pres">
      <dgm:prSet presAssocID="{58031AFB-0B1F-4F1E-AF0A-58072FB4C39B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EF80AE-3AD8-4DEE-9BC3-F53188F4F58B}" type="pres">
      <dgm:prSet presAssocID="{58031AFB-0B1F-4F1E-AF0A-58072FB4C39B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B8AF39D-B37F-4F3C-A27C-00828E48460C}" type="pres">
      <dgm:prSet presAssocID="{58031AFB-0B1F-4F1E-AF0A-58072FB4C39B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838F34-8D24-4981-A9FA-619D8C90AF36}" type="pres">
      <dgm:prSet presAssocID="{58031AFB-0B1F-4F1E-AF0A-58072FB4C39B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513DD5-E1AC-42D5-AE7D-660D4A23A075}" type="pres">
      <dgm:prSet presAssocID="{58031AFB-0B1F-4F1E-AF0A-58072FB4C39B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1F5B56C-8DCA-4306-975F-D525BF041CCF}" type="presOf" srcId="{84665FF0-D378-4AB6-B2E0-7BEBBB889899}" destId="{AB8AF39D-B37F-4F3C-A27C-00828E48460C}" srcOrd="1" destOrd="0" presId="urn:microsoft.com/office/officeart/2005/8/layout/vProcess5"/>
    <dgm:cxn modelId="{D031E0F2-16CA-41ED-863D-2AA881A893CF}" type="presOf" srcId="{58031AFB-0B1F-4F1E-AF0A-58072FB4C39B}" destId="{55D364E9-3251-4F5C-8CF9-AF5197FEA87F}" srcOrd="0" destOrd="0" presId="urn:microsoft.com/office/officeart/2005/8/layout/vProcess5"/>
    <dgm:cxn modelId="{71F14E43-327A-4B41-A26B-BD169E0A3F7B}" srcId="{58031AFB-0B1F-4F1E-AF0A-58072FB4C39B}" destId="{57861A8B-B919-4208-A5D8-B357E49143BB}" srcOrd="2" destOrd="0" parTransId="{0B101477-4269-44D4-9067-02B6DCC15608}" sibTransId="{70DC66CB-A369-40A7-A768-945109EF294B}"/>
    <dgm:cxn modelId="{C956291B-9A62-492B-A0A3-AB77BB682910}" type="presOf" srcId="{B7EEF0F2-F637-4DAD-A990-5E143D6C6F67}" destId="{EAA47747-81AB-4866-B27F-44ABDF37A55E}" srcOrd="0" destOrd="0" presId="urn:microsoft.com/office/officeart/2005/8/layout/vProcess5"/>
    <dgm:cxn modelId="{5AE412F6-9AD0-4E70-A0EF-E54B0FB034A5}" srcId="{58031AFB-0B1F-4F1E-AF0A-58072FB4C39B}" destId="{84665FF0-D378-4AB6-B2E0-7BEBBB889899}" srcOrd="0" destOrd="0" parTransId="{CFF91ADA-C599-4FEA-B8F7-579FCF28A1E3}" sibTransId="{01706EB4-8F4B-4908-A626-32922E774F06}"/>
    <dgm:cxn modelId="{A662B3C3-BA9B-4E2B-8AFE-2ADC961DFF73}" srcId="{58031AFB-0B1F-4F1E-AF0A-58072FB4C39B}" destId="{B7EEF0F2-F637-4DAD-A990-5E143D6C6F67}" srcOrd="1" destOrd="0" parTransId="{9A69899D-E3BD-486D-B17D-20B4CA5F280D}" sibTransId="{DF7EA9FB-12B7-45B0-B423-F7D8A644E57E}"/>
    <dgm:cxn modelId="{318DE5B3-89E8-4249-A3C5-B0605CE5D1BF}" type="presOf" srcId="{84665FF0-D378-4AB6-B2E0-7BEBBB889899}" destId="{631A44CD-B98C-4E53-B50A-F9AD85BFD29C}" srcOrd="0" destOrd="0" presId="urn:microsoft.com/office/officeart/2005/8/layout/vProcess5"/>
    <dgm:cxn modelId="{A6CBD08B-5B94-4092-B5A9-3980CB3A2856}" type="presOf" srcId="{57861A8B-B919-4208-A5D8-B357E49143BB}" destId="{E4513DD5-E1AC-42D5-AE7D-660D4A23A075}" srcOrd="1" destOrd="0" presId="urn:microsoft.com/office/officeart/2005/8/layout/vProcess5"/>
    <dgm:cxn modelId="{7F9751AC-F342-41FB-BB62-97DB3331D3B3}" type="presOf" srcId="{B7EEF0F2-F637-4DAD-A990-5E143D6C6F67}" destId="{93838F34-8D24-4981-A9FA-619D8C90AF36}" srcOrd="1" destOrd="0" presId="urn:microsoft.com/office/officeart/2005/8/layout/vProcess5"/>
    <dgm:cxn modelId="{C197D2BC-AB5C-4C0D-99FD-38428CE34BD2}" type="presOf" srcId="{57861A8B-B919-4208-A5D8-B357E49143BB}" destId="{9BF94C2D-241C-42B5-9C89-6F671DB82CD1}" srcOrd="0" destOrd="0" presId="urn:microsoft.com/office/officeart/2005/8/layout/vProcess5"/>
    <dgm:cxn modelId="{07E10CCF-3903-4A0E-AEDB-E06444BF3672}" type="presOf" srcId="{01706EB4-8F4B-4908-A626-32922E774F06}" destId="{E17C5750-E7FE-4285-824A-F7A31D9B4B6E}" srcOrd="0" destOrd="0" presId="urn:microsoft.com/office/officeart/2005/8/layout/vProcess5"/>
    <dgm:cxn modelId="{B07E572C-FF41-4614-BF6E-EA2D36C5F34B}" type="presOf" srcId="{DF7EA9FB-12B7-45B0-B423-F7D8A644E57E}" destId="{BCEF80AE-3AD8-4DEE-9BC3-F53188F4F58B}" srcOrd="0" destOrd="0" presId="urn:microsoft.com/office/officeart/2005/8/layout/vProcess5"/>
    <dgm:cxn modelId="{DF666889-249B-40DE-9D1C-77AFD044A1A7}" type="presParOf" srcId="{55D364E9-3251-4F5C-8CF9-AF5197FEA87F}" destId="{2893AA8D-C1FE-422F-A61A-19B25AA6721E}" srcOrd="0" destOrd="0" presId="urn:microsoft.com/office/officeart/2005/8/layout/vProcess5"/>
    <dgm:cxn modelId="{56073FE8-AFA3-48E4-BC9B-3DFB2EDEC71D}" type="presParOf" srcId="{55D364E9-3251-4F5C-8CF9-AF5197FEA87F}" destId="{631A44CD-B98C-4E53-B50A-F9AD85BFD29C}" srcOrd="1" destOrd="0" presId="urn:microsoft.com/office/officeart/2005/8/layout/vProcess5"/>
    <dgm:cxn modelId="{45B22A28-7B64-4363-A3EE-912921BE90C1}" type="presParOf" srcId="{55D364E9-3251-4F5C-8CF9-AF5197FEA87F}" destId="{EAA47747-81AB-4866-B27F-44ABDF37A55E}" srcOrd="2" destOrd="0" presId="urn:microsoft.com/office/officeart/2005/8/layout/vProcess5"/>
    <dgm:cxn modelId="{C457827C-13C2-419A-B0EB-CF78586D1B72}" type="presParOf" srcId="{55D364E9-3251-4F5C-8CF9-AF5197FEA87F}" destId="{9BF94C2D-241C-42B5-9C89-6F671DB82CD1}" srcOrd="3" destOrd="0" presId="urn:microsoft.com/office/officeart/2005/8/layout/vProcess5"/>
    <dgm:cxn modelId="{185EBF69-CAF8-41A8-9241-DE6557502A13}" type="presParOf" srcId="{55D364E9-3251-4F5C-8CF9-AF5197FEA87F}" destId="{E17C5750-E7FE-4285-824A-F7A31D9B4B6E}" srcOrd="4" destOrd="0" presId="urn:microsoft.com/office/officeart/2005/8/layout/vProcess5"/>
    <dgm:cxn modelId="{A34D8801-6470-4853-A61B-367E0C5304D9}" type="presParOf" srcId="{55D364E9-3251-4F5C-8CF9-AF5197FEA87F}" destId="{BCEF80AE-3AD8-4DEE-9BC3-F53188F4F58B}" srcOrd="5" destOrd="0" presId="urn:microsoft.com/office/officeart/2005/8/layout/vProcess5"/>
    <dgm:cxn modelId="{626B9D48-0239-458E-A8B9-794FD323172E}" type="presParOf" srcId="{55D364E9-3251-4F5C-8CF9-AF5197FEA87F}" destId="{AB8AF39D-B37F-4F3C-A27C-00828E48460C}" srcOrd="6" destOrd="0" presId="urn:microsoft.com/office/officeart/2005/8/layout/vProcess5"/>
    <dgm:cxn modelId="{B7F56D1C-B248-4440-87B0-F97ED75A12EE}" type="presParOf" srcId="{55D364E9-3251-4F5C-8CF9-AF5197FEA87F}" destId="{93838F34-8D24-4981-A9FA-619D8C90AF36}" srcOrd="7" destOrd="0" presId="urn:microsoft.com/office/officeart/2005/8/layout/vProcess5"/>
    <dgm:cxn modelId="{5EBDE06D-1CB4-487B-9D07-F30AD5901252}" type="presParOf" srcId="{55D364E9-3251-4F5C-8CF9-AF5197FEA87F}" destId="{E4513DD5-E1AC-42D5-AE7D-660D4A23A07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B2A0FC-C7CC-4395-A5DA-EE4F9A2621B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C2956F-744D-4EFD-88E9-827EF53145DE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 variabilidad de las observaciones dentro de cada estrato</a:t>
          </a:r>
          <a:endParaRPr lang="es-E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22FF80-75FC-4A8B-9396-B21728201715}" type="parTrans" cxnId="{1B956264-8FE1-40C7-9910-CDEE7C43F5AE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423A3F-E652-4EE6-93C0-A41449BF407F}" type="sibTrans" cxnId="{1B956264-8FE1-40C7-9910-CDEE7C43F5AE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DBC8BC-9E7C-4C19-9A56-CA1F3407D2F8}">
      <dgm:prSet phldrT="[Texto]" custT="1"/>
      <dgm:spPr>
        <a:solidFill>
          <a:srgbClr val="92D05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 número total de elementos en cada estrato</a:t>
          </a:r>
          <a:endParaRPr lang="es-E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4C557E-DC9D-4241-A1B0-A0F28F6D2DE8}" type="parTrans" cxnId="{47C21F55-C46C-461A-809B-B680C47D10E6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9061BC-F37C-4771-8360-9E29B2F3D446}" type="sibTrans" cxnId="{47C21F55-C46C-461A-809B-B680C47D10E6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792065-D030-44D8-98B0-F325F586971C}">
      <dgm:prSet phldrT="[Texto]" custT="1"/>
      <dgm:spPr>
        <a:solidFill>
          <a:srgbClr val="FFC00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 costo de obtener una observación en cada estrato</a:t>
          </a:r>
          <a:endParaRPr lang="es-E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C6DD4F-10CA-4F19-BA03-EBCBFBB3AAA7}" type="parTrans" cxnId="{07249A70-C74E-46DE-BAEF-4E2FAA52096F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5F7019-B587-49FE-8F69-D835A7A12B0C}" type="sibTrans" cxnId="{07249A70-C74E-46DE-BAEF-4E2FAA52096F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BD44B3-89A6-49D5-8CAD-99A122EED663}" type="pres">
      <dgm:prSet presAssocID="{E4B2A0FC-C7CC-4395-A5DA-EE4F9A2621B5}" presName="linear" presStyleCnt="0">
        <dgm:presLayoutVars>
          <dgm:dir/>
          <dgm:animLvl val="lvl"/>
          <dgm:resizeHandles val="exact"/>
        </dgm:presLayoutVars>
      </dgm:prSet>
      <dgm:spPr/>
    </dgm:pt>
    <dgm:pt modelId="{DBAB13F1-C8A5-4D7D-84A9-60512B7E75EF}" type="pres">
      <dgm:prSet presAssocID="{E3C2956F-744D-4EFD-88E9-827EF53145DE}" presName="parentLin" presStyleCnt="0"/>
      <dgm:spPr/>
    </dgm:pt>
    <dgm:pt modelId="{C6A86314-FF38-4871-A2BB-BF0585CF8175}" type="pres">
      <dgm:prSet presAssocID="{E3C2956F-744D-4EFD-88E9-827EF53145DE}" presName="parentLeftMargin" presStyleLbl="node1" presStyleIdx="0" presStyleCnt="3"/>
      <dgm:spPr/>
    </dgm:pt>
    <dgm:pt modelId="{39F83DE7-01B2-4A3F-8D24-38822EFCCEFA}" type="pres">
      <dgm:prSet presAssocID="{E3C2956F-744D-4EFD-88E9-827EF53145DE}" presName="parentText" presStyleLbl="node1" presStyleIdx="0" presStyleCnt="3" custScaleX="11858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A26549-BE85-4594-8CFA-EA631CE1BE6E}" type="pres">
      <dgm:prSet presAssocID="{E3C2956F-744D-4EFD-88E9-827EF53145DE}" presName="negativeSpace" presStyleCnt="0"/>
      <dgm:spPr/>
    </dgm:pt>
    <dgm:pt modelId="{6D365B88-54CF-4015-B1EC-93607088D2C5}" type="pres">
      <dgm:prSet presAssocID="{E3C2956F-744D-4EFD-88E9-827EF53145DE}" presName="childText" presStyleLbl="conFgAcc1" presStyleIdx="0" presStyleCnt="3">
        <dgm:presLayoutVars>
          <dgm:bulletEnabled val="1"/>
        </dgm:presLayoutVars>
      </dgm:prSet>
      <dgm:spPr/>
    </dgm:pt>
    <dgm:pt modelId="{05CACE8B-5025-48A9-A740-2B437EA2452B}" type="pres">
      <dgm:prSet presAssocID="{48423A3F-E652-4EE6-93C0-A41449BF407F}" presName="spaceBetweenRectangles" presStyleCnt="0"/>
      <dgm:spPr/>
    </dgm:pt>
    <dgm:pt modelId="{82C46BDF-876C-44CF-9D9A-D55377C8C943}" type="pres">
      <dgm:prSet presAssocID="{B1DBC8BC-9E7C-4C19-9A56-CA1F3407D2F8}" presName="parentLin" presStyleCnt="0"/>
      <dgm:spPr/>
    </dgm:pt>
    <dgm:pt modelId="{6DB37652-4D31-414E-A359-50316BA1839C}" type="pres">
      <dgm:prSet presAssocID="{B1DBC8BC-9E7C-4C19-9A56-CA1F3407D2F8}" presName="parentLeftMargin" presStyleLbl="node1" presStyleIdx="0" presStyleCnt="3"/>
      <dgm:spPr/>
    </dgm:pt>
    <dgm:pt modelId="{E45F8D47-43A1-4A06-B6A8-9018C561F2BD}" type="pres">
      <dgm:prSet presAssocID="{B1DBC8BC-9E7C-4C19-9A56-CA1F3407D2F8}" presName="parentText" presStyleLbl="node1" presStyleIdx="1" presStyleCnt="3" custScaleX="11858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FB0BF78-A7F8-47EE-A883-06AAC468EA22}" type="pres">
      <dgm:prSet presAssocID="{B1DBC8BC-9E7C-4C19-9A56-CA1F3407D2F8}" presName="negativeSpace" presStyleCnt="0"/>
      <dgm:spPr/>
    </dgm:pt>
    <dgm:pt modelId="{B4D6CEA5-722A-452F-9956-75BD92585013}" type="pres">
      <dgm:prSet presAssocID="{B1DBC8BC-9E7C-4C19-9A56-CA1F3407D2F8}" presName="childText" presStyleLbl="conFgAcc1" presStyleIdx="1" presStyleCnt="3">
        <dgm:presLayoutVars>
          <dgm:bulletEnabled val="1"/>
        </dgm:presLayoutVars>
      </dgm:prSet>
      <dgm:spPr/>
    </dgm:pt>
    <dgm:pt modelId="{3B4038D0-FCBC-4638-B0AB-2E9F7C17CB4A}" type="pres">
      <dgm:prSet presAssocID="{389061BC-F37C-4771-8360-9E29B2F3D446}" presName="spaceBetweenRectangles" presStyleCnt="0"/>
      <dgm:spPr/>
    </dgm:pt>
    <dgm:pt modelId="{168A0BD5-EC90-4FE6-B40C-2DB54A0EFB70}" type="pres">
      <dgm:prSet presAssocID="{C5792065-D030-44D8-98B0-F325F586971C}" presName="parentLin" presStyleCnt="0"/>
      <dgm:spPr/>
    </dgm:pt>
    <dgm:pt modelId="{15B07C68-21B8-46E1-BCC5-0EB758658C6B}" type="pres">
      <dgm:prSet presAssocID="{C5792065-D030-44D8-98B0-F325F586971C}" presName="parentLeftMargin" presStyleLbl="node1" presStyleIdx="1" presStyleCnt="3"/>
      <dgm:spPr/>
    </dgm:pt>
    <dgm:pt modelId="{EE5EFD7D-8092-4697-A665-A5054868E3F5}" type="pres">
      <dgm:prSet presAssocID="{C5792065-D030-44D8-98B0-F325F586971C}" presName="parentText" presStyleLbl="node1" presStyleIdx="2" presStyleCnt="3" custScaleX="11858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B234E1-F321-4B9F-8C5F-2F7DE804216D}" type="pres">
      <dgm:prSet presAssocID="{C5792065-D030-44D8-98B0-F325F586971C}" presName="negativeSpace" presStyleCnt="0"/>
      <dgm:spPr/>
    </dgm:pt>
    <dgm:pt modelId="{EE39A505-8E48-4FB1-A74E-DFF9573B604F}" type="pres">
      <dgm:prSet presAssocID="{C5792065-D030-44D8-98B0-F325F586971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7F14A59-4713-4C22-B524-B5E0505BC811}" type="presOf" srcId="{E3C2956F-744D-4EFD-88E9-827EF53145DE}" destId="{39F83DE7-01B2-4A3F-8D24-38822EFCCEFA}" srcOrd="1" destOrd="0" presId="urn:microsoft.com/office/officeart/2005/8/layout/list1"/>
    <dgm:cxn modelId="{A5E367BE-892B-4BD8-B7F8-34396BBA4A8E}" type="presOf" srcId="{C5792065-D030-44D8-98B0-F325F586971C}" destId="{EE5EFD7D-8092-4697-A665-A5054868E3F5}" srcOrd="1" destOrd="0" presId="urn:microsoft.com/office/officeart/2005/8/layout/list1"/>
    <dgm:cxn modelId="{AE1C219D-A888-4405-992B-98A5F9168174}" type="presOf" srcId="{B1DBC8BC-9E7C-4C19-9A56-CA1F3407D2F8}" destId="{E45F8D47-43A1-4A06-B6A8-9018C561F2BD}" srcOrd="1" destOrd="0" presId="urn:microsoft.com/office/officeart/2005/8/layout/list1"/>
    <dgm:cxn modelId="{47C21F55-C46C-461A-809B-B680C47D10E6}" srcId="{E4B2A0FC-C7CC-4395-A5DA-EE4F9A2621B5}" destId="{B1DBC8BC-9E7C-4C19-9A56-CA1F3407D2F8}" srcOrd="1" destOrd="0" parTransId="{7E4C557E-DC9D-4241-A1B0-A0F28F6D2DE8}" sibTransId="{389061BC-F37C-4771-8360-9E29B2F3D446}"/>
    <dgm:cxn modelId="{15248EF2-F044-4667-BF5C-D1DB90E1EE5B}" type="presOf" srcId="{E3C2956F-744D-4EFD-88E9-827EF53145DE}" destId="{C6A86314-FF38-4871-A2BB-BF0585CF8175}" srcOrd="0" destOrd="0" presId="urn:microsoft.com/office/officeart/2005/8/layout/list1"/>
    <dgm:cxn modelId="{07249A70-C74E-46DE-BAEF-4E2FAA52096F}" srcId="{E4B2A0FC-C7CC-4395-A5DA-EE4F9A2621B5}" destId="{C5792065-D030-44D8-98B0-F325F586971C}" srcOrd="2" destOrd="0" parTransId="{57C6DD4F-10CA-4F19-BA03-EBCBFBB3AAA7}" sibTransId="{AE5F7019-B587-49FE-8F69-D835A7A12B0C}"/>
    <dgm:cxn modelId="{1B956264-8FE1-40C7-9910-CDEE7C43F5AE}" srcId="{E4B2A0FC-C7CC-4395-A5DA-EE4F9A2621B5}" destId="{E3C2956F-744D-4EFD-88E9-827EF53145DE}" srcOrd="0" destOrd="0" parTransId="{6622FF80-75FC-4A8B-9396-B21728201715}" sibTransId="{48423A3F-E652-4EE6-93C0-A41449BF407F}"/>
    <dgm:cxn modelId="{07DF5D18-6454-420E-874F-011F28C21908}" type="presOf" srcId="{C5792065-D030-44D8-98B0-F325F586971C}" destId="{15B07C68-21B8-46E1-BCC5-0EB758658C6B}" srcOrd="0" destOrd="0" presId="urn:microsoft.com/office/officeart/2005/8/layout/list1"/>
    <dgm:cxn modelId="{2E38476B-D6CC-4E7E-B02B-F32901AF8DFD}" type="presOf" srcId="{E4B2A0FC-C7CC-4395-A5DA-EE4F9A2621B5}" destId="{8ABD44B3-89A6-49D5-8CAD-99A122EED663}" srcOrd="0" destOrd="0" presId="urn:microsoft.com/office/officeart/2005/8/layout/list1"/>
    <dgm:cxn modelId="{754F5A97-BCC0-40BA-9CDA-B23496F9B8E8}" type="presOf" srcId="{B1DBC8BC-9E7C-4C19-9A56-CA1F3407D2F8}" destId="{6DB37652-4D31-414E-A359-50316BA1839C}" srcOrd="0" destOrd="0" presId="urn:microsoft.com/office/officeart/2005/8/layout/list1"/>
    <dgm:cxn modelId="{9F6907BB-56DC-4719-9831-8572958E719A}" type="presParOf" srcId="{8ABD44B3-89A6-49D5-8CAD-99A122EED663}" destId="{DBAB13F1-C8A5-4D7D-84A9-60512B7E75EF}" srcOrd="0" destOrd="0" presId="urn:microsoft.com/office/officeart/2005/8/layout/list1"/>
    <dgm:cxn modelId="{58870123-8E6A-42EB-8F98-59E752243855}" type="presParOf" srcId="{DBAB13F1-C8A5-4D7D-84A9-60512B7E75EF}" destId="{C6A86314-FF38-4871-A2BB-BF0585CF8175}" srcOrd="0" destOrd="0" presId="urn:microsoft.com/office/officeart/2005/8/layout/list1"/>
    <dgm:cxn modelId="{017A11CB-5E1E-4693-A82E-DE8C6730D1FC}" type="presParOf" srcId="{DBAB13F1-C8A5-4D7D-84A9-60512B7E75EF}" destId="{39F83DE7-01B2-4A3F-8D24-38822EFCCEFA}" srcOrd="1" destOrd="0" presId="urn:microsoft.com/office/officeart/2005/8/layout/list1"/>
    <dgm:cxn modelId="{976F63D1-34C9-4CE8-8C57-08443A56B1CC}" type="presParOf" srcId="{8ABD44B3-89A6-49D5-8CAD-99A122EED663}" destId="{3AA26549-BE85-4594-8CFA-EA631CE1BE6E}" srcOrd="1" destOrd="0" presId="urn:microsoft.com/office/officeart/2005/8/layout/list1"/>
    <dgm:cxn modelId="{0E87811D-8881-40D6-9CFD-3EC30C4054B8}" type="presParOf" srcId="{8ABD44B3-89A6-49D5-8CAD-99A122EED663}" destId="{6D365B88-54CF-4015-B1EC-93607088D2C5}" srcOrd="2" destOrd="0" presId="urn:microsoft.com/office/officeart/2005/8/layout/list1"/>
    <dgm:cxn modelId="{FA15B8F5-4AC5-4307-BAF5-5458EA14D3B9}" type="presParOf" srcId="{8ABD44B3-89A6-49D5-8CAD-99A122EED663}" destId="{05CACE8B-5025-48A9-A740-2B437EA2452B}" srcOrd="3" destOrd="0" presId="urn:microsoft.com/office/officeart/2005/8/layout/list1"/>
    <dgm:cxn modelId="{A350A0CF-A06C-4886-BCDA-B385A09C5FAC}" type="presParOf" srcId="{8ABD44B3-89A6-49D5-8CAD-99A122EED663}" destId="{82C46BDF-876C-44CF-9D9A-D55377C8C943}" srcOrd="4" destOrd="0" presId="urn:microsoft.com/office/officeart/2005/8/layout/list1"/>
    <dgm:cxn modelId="{2D280565-4616-4B86-9DB6-7931F7140FE2}" type="presParOf" srcId="{82C46BDF-876C-44CF-9D9A-D55377C8C943}" destId="{6DB37652-4D31-414E-A359-50316BA1839C}" srcOrd="0" destOrd="0" presId="urn:microsoft.com/office/officeart/2005/8/layout/list1"/>
    <dgm:cxn modelId="{A34EB39B-BDF5-4CD6-A9A5-9CA4F18AF312}" type="presParOf" srcId="{82C46BDF-876C-44CF-9D9A-D55377C8C943}" destId="{E45F8D47-43A1-4A06-B6A8-9018C561F2BD}" srcOrd="1" destOrd="0" presId="urn:microsoft.com/office/officeart/2005/8/layout/list1"/>
    <dgm:cxn modelId="{C9BED47D-72A6-4105-B71F-357C63A51D23}" type="presParOf" srcId="{8ABD44B3-89A6-49D5-8CAD-99A122EED663}" destId="{7FB0BF78-A7F8-47EE-A883-06AAC468EA22}" srcOrd="5" destOrd="0" presId="urn:microsoft.com/office/officeart/2005/8/layout/list1"/>
    <dgm:cxn modelId="{DBBDECE2-9E49-4894-9B7C-71E01C5B6F58}" type="presParOf" srcId="{8ABD44B3-89A6-49D5-8CAD-99A122EED663}" destId="{B4D6CEA5-722A-452F-9956-75BD92585013}" srcOrd="6" destOrd="0" presId="urn:microsoft.com/office/officeart/2005/8/layout/list1"/>
    <dgm:cxn modelId="{D2A5A383-4341-4CE2-BD14-17C3F236643A}" type="presParOf" srcId="{8ABD44B3-89A6-49D5-8CAD-99A122EED663}" destId="{3B4038D0-FCBC-4638-B0AB-2E9F7C17CB4A}" srcOrd="7" destOrd="0" presId="urn:microsoft.com/office/officeart/2005/8/layout/list1"/>
    <dgm:cxn modelId="{62FAD758-629F-4A31-85F5-563F31D127BD}" type="presParOf" srcId="{8ABD44B3-89A6-49D5-8CAD-99A122EED663}" destId="{168A0BD5-EC90-4FE6-B40C-2DB54A0EFB70}" srcOrd="8" destOrd="0" presId="urn:microsoft.com/office/officeart/2005/8/layout/list1"/>
    <dgm:cxn modelId="{A7B6C29C-883E-4793-8E51-7FEE884A12C4}" type="presParOf" srcId="{168A0BD5-EC90-4FE6-B40C-2DB54A0EFB70}" destId="{15B07C68-21B8-46E1-BCC5-0EB758658C6B}" srcOrd="0" destOrd="0" presId="urn:microsoft.com/office/officeart/2005/8/layout/list1"/>
    <dgm:cxn modelId="{95836B15-9FFA-4336-8195-5495AF5D671C}" type="presParOf" srcId="{168A0BD5-EC90-4FE6-B40C-2DB54A0EFB70}" destId="{EE5EFD7D-8092-4697-A665-A5054868E3F5}" srcOrd="1" destOrd="0" presId="urn:microsoft.com/office/officeart/2005/8/layout/list1"/>
    <dgm:cxn modelId="{290CC44F-760E-4C40-85A9-174D6AF237DD}" type="presParOf" srcId="{8ABD44B3-89A6-49D5-8CAD-99A122EED663}" destId="{9CB234E1-F321-4B9F-8C5F-2F7DE804216D}" srcOrd="9" destOrd="0" presId="urn:microsoft.com/office/officeart/2005/8/layout/list1"/>
    <dgm:cxn modelId="{542D6654-6812-4691-B5BE-2BF97A778671}" type="presParOf" srcId="{8ABD44B3-89A6-49D5-8CAD-99A122EED663}" destId="{EE39A505-8E48-4FB1-A74E-DFF9573B604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857B6C-3400-471F-A8A0-11209798ABF9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625199DC-6A19-40DC-8473-09A02C1CF304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PE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Afijación Óptima (costo, varianza y tamaño del estrato).</a:t>
          </a:r>
          <a:endParaRPr lang="es-E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E34387-DDD0-4922-846F-91F45807A6A7}" type="parTrans" cxnId="{76F4DE61-E45A-4819-B843-919316536B94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03A794-05A2-4281-B1D9-6112A6669CA5}" type="sibTrans" cxnId="{76F4DE61-E45A-4819-B843-919316536B94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3FD957-A8BC-471C-B109-F17F1E50CBC7}">
      <dgm:prSet phldrT="[Texto]" custT="1"/>
      <dgm:spPr>
        <a:solidFill>
          <a:srgbClr val="92D050"/>
        </a:solidFill>
      </dgm:spPr>
      <dgm:t>
        <a:bodyPr/>
        <a:lstStyle/>
        <a:p>
          <a:r>
            <a:rPr lang="es-PE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Afijación de </a:t>
          </a:r>
          <a:r>
            <a:rPr lang="es-PE" sz="18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Neyman</a:t>
          </a:r>
          <a:r>
            <a:rPr lang="es-PE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(varianza y tamaño del estrato).</a:t>
          </a:r>
          <a:endParaRPr lang="es-E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45197D-A5AF-4B30-BF05-3C7D51A80D06}" type="parTrans" cxnId="{7107F54E-9677-4680-A214-3F761081C046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5AFADD-79A7-4D01-8A4D-3DAEB4143463}" type="sibTrans" cxnId="{7107F54E-9677-4680-A214-3F761081C046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680F14-BBA8-4EF3-B058-47C31F2D1F3D}">
      <dgm:prSet phldrT="[Texto]" custT="1"/>
      <dgm:spPr>
        <a:solidFill>
          <a:srgbClr val="FFC000"/>
        </a:solidFill>
      </dgm:spPr>
      <dgm:t>
        <a:bodyPr/>
        <a:lstStyle/>
        <a:p>
          <a:r>
            <a:rPr lang="es-PE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Afijación Proporcional (tamaño del estrato)</a:t>
          </a:r>
          <a:endParaRPr lang="es-E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E2AF84-F887-4D27-92B6-D27B6CB2204B}" type="parTrans" cxnId="{2571F0C2-FAA1-4673-B632-77C05799296B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F293E4-2376-40E2-BD48-A27907C8B1C6}" type="sibTrans" cxnId="{2571F0C2-FAA1-4673-B632-77C05799296B}">
      <dgm:prSet/>
      <dgm:spPr/>
      <dgm:t>
        <a:bodyPr/>
        <a:lstStyle/>
        <a:p>
          <a:endParaRPr lang="es-E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782009-9D98-42B2-8D89-489F1756E88E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s-E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Afijación uniforme (igual en cada estrato)</a:t>
          </a:r>
        </a:p>
      </dgm:t>
    </dgm:pt>
    <dgm:pt modelId="{383B974F-36A3-4290-8B7F-8FD95F774A79}" type="parTrans" cxnId="{6C42E801-484B-422D-A873-E964354006B8}">
      <dgm:prSet/>
      <dgm:spPr/>
      <dgm:t>
        <a:bodyPr/>
        <a:lstStyle/>
        <a:p>
          <a:endParaRPr lang="es-ES" sz="1800"/>
        </a:p>
      </dgm:t>
    </dgm:pt>
    <dgm:pt modelId="{ACC61BA2-A776-464E-896B-0736308E72B0}" type="sibTrans" cxnId="{6C42E801-484B-422D-A873-E964354006B8}">
      <dgm:prSet/>
      <dgm:spPr/>
      <dgm:t>
        <a:bodyPr/>
        <a:lstStyle/>
        <a:p>
          <a:endParaRPr lang="es-ES" sz="1800"/>
        </a:p>
      </dgm:t>
    </dgm:pt>
    <dgm:pt modelId="{EED05639-9524-4615-AC7C-9BEF58EEB855}" type="pres">
      <dgm:prSet presAssocID="{5B857B6C-3400-471F-A8A0-11209798ABF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08F4BD3-6024-43C4-BCA1-20BCDCFBA944}" type="pres">
      <dgm:prSet presAssocID="{625199DC-6A19-40DC-8473-09A02C1CF304}" presName="parentLin" presStyleCnt="0"/>
      <dgm:spPr/>
    </dgm:pt>
    <dgm:pt modelId="{23FCCBF6-01A9-45A5-BFDC-F52135E5D63A}" type="pres">
      <dgm:prSet presAssocID="{625199DC-6A19-40DC-8473-09A02C1CF304}" presName="parentLeftMargin" presStyleLbl="node1" presStyleIdx="0" presStyleCnt="4"/>
      <dgm:spPr/>
      <dgm:t>
        <a:bodyPr/>
        <a:lstStyle/>
        <a:p>
          <a:endParaRPr lang="es-ES"/>
        </a:p>
      </dgm:t>
    </dgm:pt>
    <dgm:pt modelId="{E4359470-2248-4B78-951D-640B64846E65}" type="pres">
      <dgm:prSet presAssocID="{625199DC-6A19-40DC-8473-09A02C1CF30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222A0A-3281-4A7D-86F7-EF9193E3B219}" type="pres">
      <dgm:prSet presAssocID="{625199DC-6A19-40DC-8473-09A02C1CF304}" presName="negativeSpace" presStyleCnt="0"/>
      <dgm:spPr/>
    </dgm:pt>
    <dgm:pt modelId="{C9FA553C-9AE1-483D-A30B-10B093F0F0AE}" type="pres">
      <dgm:prSet presAssocID="{625199DC-6A19-40DC-8473-09A02C1CF304}" presName="childText" presStyleLbl="conFgAcc1" presStyleIdx="0" presStyleCnt="4">
        <dgm:presLayoutVars>
          <dgm:bulletEnabled val="1"/>
        </dgm:presLayoutVars>
      </dgm:prSet>
      <dgm:spPr/>
    </dgm:pt>
    <dgm:pt modelId="{F68D488C-0C8B-47CD-8178-67C6D0391377}" type="pres">
      <dgm:prSet presAssocID="{9103A794-05A2-4281-B1D9-6112A6669CA5}" presName="spaceBetweenRectangles" presStyleCnt="0"/>
      <dgm:spPr/>
    </dgm:pt>
    <dgm:pt modelId="{36052542-E65A-474F-A3E7-A4F0C727A701}" type="pres">
      <dgm:prSet presAssocID="{773FD957-A8BC-471C-B109-F17F1E50CBC7}" presName="parentLin" presStyleCnt="0"/>
      <dgm:spPr/>
    </dgm:pt>
    <dgm:pt modelId="{391BB972-FACD-416B-954F-E09A098FCC35}" type="pres">
      <dgm:prSet presAssocID="{773FD957-A8BC-471C-B109-F17F1E50CBC7}" presName="parentLeftMargin" presStyleLbl="node1" presStyleIdx="0" presStyleCnt="4"/>
      <dgm:spPr/>
      <dgm:t>
        <a:bodyPr/>
        <a:lstStyle/>
        <a:p>
          <a:endParaRPr lang="es-ES"/>
        </a:p>
      </dgm:t>
    </dgm:pt>
    <dgm:pt modelId="{044E1F09-E240-40A0-B2D7-A1017B81D772}" type="pres">
      <dgm:prSet presAssocID="{773FD957-A8BC-471C-B109-F17F1E50CBC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D0A0F4-E856-4B6B-94D6-3B6CB3EA7E62}" type="pres">
      <dgm:prSet presAssocID="{773FD957-A8BC-471C-B109-F17F1E50CBC7}" presName="negativeSpace" presStyleCnt="0"/>
      <dgm:spPr/>
    </dgm:pt>
    <dgm:pt modelId="{ADFCA6A1-C607-4ED4-86D6-A91E945061C6}" type="pres">
      <dgm:prSet presAssocID="{773FD957-A8BC-471C-B109-F17F1E50CBC7}" presName="childText" presStyleLbl="conFgAcc1" presStyleIdx="1" presStyleCnt="4">
        <dgm:presLayoutVars>
          <dgm:bulletEnabled val="1"/>
        </dgm:presLayoutVars>
      </dgm:prSet>
      <dgm:spPr/>
    </dgm:pt>
    <dgm:pt modelId="{9929FBAE-C435-493D-9BB4-2B763205D573}" type="pres">
      <dgm:prSet presAssocID="{515AFADD-79A7-4D01-8A4D-3DAEB4143463}" presName="spaceBetweenRectangles" presStyleCnt="0"/>
      <dgm:spPr/>
    </dgm:pt>
    <dgm:pt modelId="{E6C33FCE-73B0-409A-9C81-507573B8E819}" type="pres">
      <dgm:prSet presAssocID="{2A680F14-BBA8-4EF3-B058-47C31F2D1F3D}" presName="parentLin" presStyleCnt="0"/>
      <dgm:spPr/>
    </dgm:pt>
    <dgm:pt modelId="{405FAA86-D9CE-4680-92D2-58C82CE1FAFB}" type="pres">
      <dgm:prSet presAssocID="{2A680F14-BBA8-4EF3-B058-47C31F2D1F3D}" presName="parentLeftMargin" presStyleLbl="node1" presStyleIdx="1" presStyleCnt="4"/>
      <dgm:spPr/>
      <dgm:t>
        <a:bodyPr/>
        <a:lstStyle/>
        <a:p>
          <a:endParaRPr lang="es-ES"/>
        </a:p>
      </dgm:t>
    </dgm:pt>
    <dgm:pt modelId="{EE9935C6-298C-4556-B9A0-71F93C1AD586}" type="pres">
      <dgm:prSet presAssocID="{2A680F14-BBA8-4EF3-B058-47C31F2D1F3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20EBD64-8034-4F83-9D73-B12AA80E6A3D}" type="pres">
      <dgm:prSet presAssocID="{2A680F14-BBA8-4EF3-B058-47C31F2D1F3D}" presName="negativeSpace" presStyleCnt="0"/>
      <dgm:spPr/>
    </dgm:pt>
    <dgm:pt modelId="{6162099B-A503-453F-ACAC-43AA334A461E}" type="pres">
      <dgm:prSet presAssocID="{2A680F14-BBA8-4EF3-B058-47C31F2D1F3D}" presName="childText" presStyleLbl="conFgAcc1" presStyleIdx="2" presStyleCnt="4">
        <dgm:presLayoutVars>
          <dgm:bulletEnabled val="1"/>
        </dgm:presLayoutVars>
      </dgm:prSet>
      <dgm:spPr/>
    </dgm:pt>
    <dgm:pt modelId="{67BDCA63-6027-43CD-B149-2C1E59D66581}" type="pres">
      <dgm:prSet presAssocID="{05F293E4-2376-40E2-BD48-A27907C8B1C6}" presName="spaceBetweenRectangles" presStyleCnt="0"/>
      <dgm:spPr/>
    </dgm:pt>
    <dgm:pt modelId="{906483C1-39D2-414E-B78C-E541AB1920CF}" type="pres">
      <dgm:prSet presAssocID="{D0782009-9D98-42B2-8D89-489F1756E88E}" presName="parentLin" presStyleCnt="0"/>
      <dgm:spPr/>
    </dgm:pt>
    <dgm:pt modelId="{BECC4DFD-2BF9-41E9-AAFA-8069FD4AD33D}" type="pres">
      <dgm:prSet presAssocID="{D0782009-9D98-42B2-8D89-489F1756E88E}" presName="parentLeftMargin" presStyleLbl="node1" presStyleIdx="2" presStyleCnt="4"/>
      <dgm:spPr/>
      <dgm:t>
        <a:bodyPr/>
        <a:lstStyle/>
        <a:p>
          <a:endParaRPr lang="es-ES"/>
        </a:p>
      </dgm:t>
    </dgm:pt>
    <dgm:pt modelId="{FBFE1A71-5BD7-447E-8A98-C6022B6F5C3D}" type="pres">
      <dgm:prSet presAssocID="{D0782009-9D98-42B2-8D89-489F1756E88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CA01D1-8336-472D-A9BE-D69E4186A926}" type="pres">
      <dgm:prSet presAssocID="{D0782009-9D98-42B2-8D89-489F1756E88E}" presName="negativeSpace" presStyleCnt="0"/>
      <dgm:spPr/>
    </dgm:pt>
    <dgm:pt modelId="{A65D72C3-96A9-403C-9C9F-A5255B07B7FD}" type="pres">
      <dgm:prSet presAssocID="{D0782009-9D98-42B2-8D89-489F1756E88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70AB1F6-FFF6-4486-8750-8E62CA4854C5}" type="presOf" srcId="{D0782009-9D98-42B2-8D89-489F1756E88E}" destId="{FBFE1A71-5BD7-447E-8A98-C6022B6F5C3D}" srcOrd="1" destOrd="0" presId="urn:microsoft.com/office/officeart/2005/8/layout/list1"/>
    <dgm:cxn modelId="{7107F54E-9677-4680-A214-3F761081C046}" srcId="{5B857B6C-3400-471F-A8A0-11209798ABF9}" destId="{773FD957-A8BC-471C-B109-F17F1E50CBC7}" srcOrd="1" destOrd="0" parTransId="{1F45197D-A5AF-4B30-BF05-3C7D51A80D06}" sibTransId="{515AFADD-79A7-4D01-8A4D-3DAEB4143463}"/>
    <dgm:cxn modelId="{EA0E3BF2-A8EE-468F-B295-37BF732A3B71}" type="presOf" srcId="{2A680F14-BBA8-4EF3-B058-47C31F2D1F3D}" destId="{405FAA86-D9CE-4680-92D2-58C82CE1FAFB}" srcOrd="0" destOrd="0" presId="urn:microsoft.com/office/officeart/2005/8/layout/list1"/>
    <dgm:cxn modelId="{CE09DB10-48EE-4BE8-9971-1BC607D7CAB7}" type="presOf" srcId="{D0782009-9D98-42B2-8D89-489F1756E88E}" destId="{BECC4DFD-2BF9-41E9-AAFA-8069FD4AD33D}" srcOrd="0" destOrd="0" presId="urn:microsoft.com/office/officeart/2005/8/layout/list1"/>
    <dgm:cxn modelId="{11B391B4-6951-46BC-A0B7-AEA8775CADDD}" type="presOf" srcId="{625199DC-6A19-40DC-8473-09A02C1CF304}" destId="{23FCCBF6-01A9-45A5-BFDC-F52135E5D63A}" srcOrd="0" destOrd="0" presId="urn:microsoft.com/office/officeart/2005/8/layout/list1"/>
    <dgm:cxn modelId="{8419B708-41E1-4650-B36F-2E77A8EC5450}" type="presOf" srcId="{773FD957-A8BC-471C-B109-F17F1E50CBC7}" destId="{391BB972-FACD-416B-954F-E09A098FCC35}" srcOrd="0" destOrd="0" presId="urn:microsoft.com/office/officeart/2005/8/layout/list1"/>
    <dgm:cxn modelId="{2571F0C2-FAA1-4673-B632-77C05799296B}" srcId="{5B857B6C-3400-471F-A8A0-11209798ABF9}" destId="{2A680F14-BBA8-4EF3-B058-47C31F2D1F3D}" srcOrd="2" destOrd="0" parTransId="{43E2AF84-F887-4D27-92B6-D27B6CB2204B}" sibTransId="{05F293E4-2376-40E2-BD48-A27907C8B1C6}"/>
    <dgm:cxn modelId="{5AAD2A4D-A3A1-4B3F-B59A-DC1B8576F66E}" type="presOf" srcId="{5B857B6C-3400-471F-A8A0-11209798ABF9}" destId="{EED05639-9524-4615-AC7C-9BEF58EEB855}" srcOrd="0" destOrd="0" presId="urn:microsoft.com/office/officeart/2005/8/layout/list1"/>
    <dgm:cxn modelId="{9E96CE2D-61EA-4A4A-B145-49630E3168CE}" type="presOf" srcId="{625199DC-6A19-40DC-8473-09A02C1CF304}" destId="{E4359470-2248-4B78-951D-640B64846E65}" srcOrd="1" destOrd="0" presId="urn:microsoft.com/office/officeart/2005/8/layout/list1"/>
    <dgm:cxn modelId="{4089659D-FBF4-4D7C-BD99-E8CB53CAA259}" type="presOf" srcId="{2A680F14-BBA8-4EF3-B058-47C31F2D1F3D}" destId="{EE9935C6-298C-4556-B9A0-71F93C1AD586}" srcOrd="1" destOrd="0" presId="urn:microsoft.com/office/officeart/2005/8/layout/list1"/>
    <dgm:cxn modelId="{30E8054D-0AB3-4BFB-9798-A2893496F99E}" type="presOf" srcId="{773FD957-A8BC-471C-B109-F17F1E50CBC7}" destId="{044E1F09-E240-40A0-B2D7-A1017B81D772}" srcOrd="1" destOrd="0" presId="urn:microsoft.com/office/officeart/2005/8/layout/list1"/>
    <dgm:cxn modelId="{6C42E801-484B-422D-A873-E964354006B8}" srcId="{5B857B6C-3400-471F-A8A0-11209798ABF9}" destId="{D0782009-9D98-42B2-8D89-489F1756E88E}" srcOrd="3" destOrd="0" parTransId="{383B974F-36A3-4290-8B7F-8FD95F774A79}" sibTransId="{ACC61BA2-A776-464E-896B-0736308E72B0}"/>
    <dgm:cxn modelId="{76F4DE61-E45A-4819-B843-919316536B94}" srcId="{5B857B6C-3400-471F-A8A0-11209798ABF9}" destId="{625199DC-6A19-40DC-8473-09A02C1CF304}" srcOrd="0" destOrd="0" parTransId="{B7E34387-DDD0-4922-846F-91F45807A6A7}" sibTransId="{9103A794-05A2-4281-B1D9-6112A6669CA5}"/>
    <dgm:cxn modelId="{C9393CF3-D64A-465D-BAB8-20474065B364}" type="presParOf" srcId="{EED05639-9524-4615-AC7C-9BEF58EEB855}" destId="{608F4BD3-6024-43C4-BCA1-20BCDCFBA944}" srcOrd="0" destOrd="0" presId="urn:microsoft.com/office/officeart/2005/8/layout/list1"/>
    <dgm:cxn modelId="{0D22394C-9949-4567-B536-9D93748DCAE8}" type="presParOf" srcId="{608F4BD3-6024-43C4-BCA1-20BCDCFBA944}" destId="{23FCCBF6-01A9-45A5-BFDC-F52135E5D63A}" srcOrd="0" destOrd="0" presId="urn:microsoft.com/office/officeart/2005/8/layout/list1"/>
    <dgm:cxn modelId="{2782A913-0FDA-4BF7-A9B4-1A8AE65B0FC0}" type="presParOf" srcId="{608F4BD3-6024-43C4-BCA1-20BCDCFBA944}" destId="{E4359470-2248-4B78-951D-640B64846E65}" srcOrd="1" destOrd="0" presId="urn:microsoft.com/office/officeart/2005/8/layout/list1"/>
    <dgm:cxn modelId="{7541215F-37A7-40DA-8034-4CD6F1281051}" type="presParOf" srcId="{EED05639-9524-4615-AC7C-9BEF58EEB855}" destId="{7A222A0A-3281-4A7D-86F7-EF9193E3B219}" srcOrd="1" destOrd="0" presId="urn:microsoft.com/office/officeart/2005/8/layout/list1"/>
    <dgm:cxn modelId="{0186AF3D-3D17-430D-8134-ECE451E35D0A}" type="presParOf" srcId="{EED05639-9524-4615-AC7C-9BEF58EEB855}" destId="{C9FA553C-9AE1-483D-A30B-10B093F0F0AE}" srcOrd="2" destOrd="0" presId="urn:microsoft.com/office/officeart/2005/8/layout/list1"/>
    <dgm:cxn modelId="{CB964E69-0B4C-4EBF-AE55-C3CDCF70998A}" type="presParOf" srcId="{EED05639-9524-4615-AC7C-9BEF58EEB855}" destId="{F68D488C-0C8B-47CD-8178-67C6D0391377}" srcOrd="3" destOrd="0" presId="urn:microsoft.com/office/officeart/2005/8/layout/list1"/>
    <dgm:cxn modelId="{ACA7ACB3-5A4D-4273-AE0D-800671C11B35}" type="presParOf" srcId="{EED05639-9524-4615-AC7C-9BEF58EEB855}" destId="{36052542-E65A-474F-A3E7-A4F0C727A701}" srcOrd="4" destOrd="0" presId="urn:microsoft.com/office/officeart/2005/8/layout/list1"/>
    <dgm:cxn modelId="{39841F44-B70D-44AD-BEC2-A9F4B7289C2B}" type="presParOf" srcId="{36052542-E65A-474F-A3E7-A4F0C727A701}" destId="{391BB972-FACD-416B-954F-E09A098FCC35}" srcOrd="0" destOrd="0" presId="urn:microsoft.com/office/officeart/2005/8/layout/list1"/>
    <dgm:cxn modelId="{67AAFBEF-5EA9-457B-9FF1-C7F2593BD941}" type="presParOf" srcId="{36052542-E65A-474F-A3E7-A4F0C727A701}" destId="{044E1F09-E240-40A0-B2D7-A1017B81D772}" srcOrd="1" destOrd="0" presId="urn:microsoft.com/office/officeart/2005/8/layout/list1"/>
    <dgm:cxn modelId="{C32B5478-B32C-4028-9CAA-B9D82D04F176}" type="presParOf" srcId="{EED05639-9524-4615-AC7C-9BEF58EEB855}" destId="{59D0A0F4-E856-4B6B-94D6-3B6CB3EA7E62}" srcOrd="5" destOrd="0" presId="urn:microsoft.com/office/officeart/2005/8/layout/list1"/>
    <dgm:cxn modelId="{DC990651-51DF-4012-B7A7-843B8E8D030B}" type="presParOf" srcId="{EED05639-9524-4615-AC7C-9BEF58EEB855}" destId="{ADFCA6A1-C607-4ED4-86D6-A91E945061C6}" srcOrd="6" destOrd="0" presId="urn:microsoft.com/office/officeart/2005/8/layout/list1"/>
    <dgm:cxn modelId="{8B145DC0-4091-40DF-8254-DF54BF5CA8EE}" type="presParOf" srcId="{EED05639-9524-4615-AC7C-9BEF58EEB855}" destId="{9929FBAE-C435-493D-9BB4-2B763205D573}" srcOrd="7" destOrd="0" presId="urn:microsoft.com/office/officeart/2005/8/layout/list1"/>
    <dgm:cxn modelId="{DA616E65-AEBE-4039-BA38-DD87291851B3}" type="presParOf" srcId="{EED05639-9524-4615-AC7C-9BEF58EEB855}" destId="{E6C33FCE-73B0-409A-9C81-507573B8E819}" srcOrd="8" destOrd="0" presId="urn:microsoft.com/office/officeart/2005/8/layout/list1"/>
    <dgm:cxn modelId="{7945F9BA-A1C8-412C-BDF4-A29A2EAAD1A4}" type="presParOf" srcId="{E6C33FCE-73B0-409A-9C81-507573B8E819}" destId="{405FAA86-D9CE-4680-92D2-58C82CE1FAFB}" srcOrd="0" destOrd="0" presId="urn:microsoft.com/office/officeart/2005/8/layout/list1"/>
    <dgm:cxn modelId="{152AE647-B8D9-4797-B66F-635D5D9B091F}" type="presParOf" srcId="{E6C33FCE-73B0-409A-9C81-507573B8E819}" destId="{EE9935C6-298C-4556-B9A0-71F93C1AD586}" srcOrd="1" destOrd="0" presId="urn:microsoft.com/office/officeart/2005/8/layout/list1"/>
    <dgm:cxn modelId="{F4E7AE6C-8DDB-428E-947D-5428216D1B3C}" type="presParOf" srcId="{EED05639-9524-4615-AC7C-9BEF58EEB855}" destId="{920EBD64-8034-4F83-9D73-B12AA80E6A3D}" srcOrd="9" destOrd="0" presId="urn:microsoft.com/office/officeart/2005/8/layout/list1"/>
    <dgm:cxn modelId="{A2588EA2-7556-4993-B76F-8C2417E38B1E}" type="presParOf" srcId="{EED05639-9524-4615-AC7C-9BEF58EEB855}" destId="{6162099B-A503-453F-ACAC-43AA334A461E}" srcOrd="10" destOrd="0" presId="urn:microsoft.com/office/officeart/2005/8/layout/list1"/>
    <dgm:cxn modelId="{1887E47A-A267-48F2-884C-9CD88F038348}" type="presParOf" srcId="{EED05639-9524-4615-AC7C-9BEF58EEB855}" destId="{67BDCA63-6027-43CD-B149-2C1E59D66581}" srcOrd="11" destOrd="0" presId="urn:microsoft.com/office/officeart/2005/8/layout/list1"/>
    <dgm:cxn modelId="{843C5AD4-69B9-457E-9BDC-4C569FA86F75}" type="presParOf" srcId="{EED05639-9524-4615-AC7C-9BEF58EEB855}" destId="{906483C1-39D2-414E-B78C-E541AB1920CF}" srcOrd="12" destOrd="0" presId="urn:microsoft.com/office/officeart/2005/8/layout/list1"/>
    <dgm:cxn modelId="{5C9C5091-EA08-408D-A000-0D5075DC3DB3}" type="presParOf" srcId="{906483C1-39D2-414E-B78C-E541AB1920CF}" destId="{BECC4DFD-2BF9-41E9-AAFA-8069FD4AD33D}" srcOrd="0" destOrd="0" presId="urn:microsoft.com/office/officeart/2005/8/layout/list1"/>
    <dgm:cxn modelId="{72BE9792-B13F-40E6-BD7B-DDD1FAA4C43B}" type="presParOf" srcId="{906483C1-39D2-414E-B78C-E541AB1920CF}" destId="{FBFE1A71-5BD7-447E-8A98-C6022B6F5C3D}" srcOrd="1" destOrd="0" presId="urn:microsoft.com/office/officeart/2005/8/layout/list1"/>
    <dgm:cxn modelId="{E80F8F2E-5278-463B-9C7C-FAFB20844512}" type="presParOf" srcId="{EED05639-9524-4615-AC7C-9BEF58EEB855}" destId="{3ACA01D1-8336-472D-A9BE-D69E4186A926}" srcOrd="13" destOrd="0" presId="urn:microsoft.com/office/officeart/2005/8/layout/list1"/>
    <dgm:cxn modelId="{97918E01-F1D8-4CDA-803C-59E0273CD337}" type="presParOf" srcId="{EED05639-9524-4615-AC7C-9BEF58EEB855}" destId="{A65D72C3-96A9-403C-9C9F-A5255B07B7F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1A2F8-C934-4E42-8A14-A51AD29CA663}">
      <dsp:nvSpPr>
        <dsp:cNvPr id="0" name=""/>
        <dsp:cNvSpPr/>
      </dsp:nvSpPr>
      <dsp:spPr>
        <a:xfrm>
          <a:off x="1381918" y="-277593"/>
          <a:ext cx="4813620" cy="4813620"/>
        </a:xfrm>
        <a:prstGeom prst="circularArrow">
          <a:avLst>
            <a:gd name="adj1" fmla="val 5689"/>
            <a:gd name="adj2" fmla="val 340510"/>
            <a:gd name="adj3" fmla="val 12397174"/>
            <a:gd name="adj4" fmla="val 18287361"/>
            <a:gd name="adj5" fmla="val 5908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93B20-1CB6-4101-8673-1EB307621A00}">
      <dsp:nvSpPr>
        <dsp:cNvPr id="0" name=""/>
        <dsp:cNvSpPr/>
      </dsp:nvSpPr>
      <dsp:spPr>
        <a:xfrm>
          <a:off x="2086760" y="1384"/>
          <a:ext cx="3403935" cy="1701967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“El tamaño de muestra </a:t>
          </a:r>
          <a14:m xmlns:a14="http://schemas.microsoft.com/office/drawing/2010/main">
            <m:oMath xmlns:m="http://schemas.openxmlformats.org/officeDocument/2006/math">
              <m:r>
                <a:rPr lang="es-PE" sz="1600" b="0" i="1" kern="1200" smtClean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rPr>
                <m:t>𝑛</m:t>
              </m:r>
            </m:oMath>
          </a14:m>
          <a:r>
            <a:rPr lang="es-ES" sz="1600" kern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es el factor importante de: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f>
                <m:fPr>
                  <m:type m:val="skw"/>
                  <m:ctrlPr>
                    <a:rPr lang="es-ES" sz="1600" i="1" kern="1200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</m:ctrlPr>
                </m:fPr>
                <m:num>
                  <m:sSup>
                    <m:sSupPr>
                      <m:ctrlPr>
                        <a:rPr lang="es-ES" sz="1600" i="1" kern="12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</m:ctrlPr>
                    </m:sSupPr>
                    <m:e>
                      <m:r>
                        <a:rPr lang="es-PE" sz="1600" b="0" i="1" kern="12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e>
                    <m:sup>
                      <m:r>
                        <a:rPr lang="es-PE" sz="1600" b="0" i="1" kern="12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sup>
                  </m:sSup>
                </m:num>
                <m:den>
                  <m:r>
                    <a:rPr lang="es-PE" sz="1600" b="0" i="1" kern="1200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  <m:t>𝑛</m:t>
                  </m:r>
                </m:den>
              </m:f>
            </m:oMath>
          </a14:m>
          <a:r>
            <a:rPr lang="es-ES" sz="1600" kern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”</a:t>
          </a:r>
        </a:p>
      </dsp:txBody>
      <dsp:txXfrm>
        <a:off x="2169843" y="84467"/>
        <a:ext cx="3237769" cy="1535801"/>
      </dsp:txXfrm>
    </dsp:sp>
    <dsp:sp modelId="{FF8D9507-A0F4-48C0-B907-3431C405DFEE}">
      <dsp:nvSpPr>
        <dsp:cNvPr id="0" name=""/>
        <dsp:cNvSpPr/>
      </dsp:nvSpPr>
      <dsp:spPr>
        <a:xfrm>
          <a:off x="3911144" y="3161310"/>
          <a:ext cx="3403935" cy="1701967"/>
        </a:xfrm>
        <a:prstGeom prst="roundRect">
          <a:avLst/>
        </a:prstGeom>
        <a:solidFill>
          <a:srgbClr val="6699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“La fracción de muestreo suele tener como tal un efecto despreciable en la </a:t>
          </a:r>
          <a:r>
            <a:rPr lang="es-PE" sz="1600" kern="12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corrección por </a:t>
          </a:r>
          <a:r>
            <a:rPr lang="es-PE" sz="1600" kern="12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finitud (</a:t>
          </a:r>
          <a:r>
            <a:rPr lang="es-PE" sz="1600" kern="1200" dirty="0" err="1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cpf</a:t>
          </a:r>
          <a:r>
            <a:rPr lang="es-PE" sz="1600" kern="12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)”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s-PE" sz="1600" b="0" i="1" kern="120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m:t>𝑐𝑝𝑓</m:t>
                </m:r>
                <m:r>
                  <a:rPr lang="es-PE" sz="1600" b="0" i="1" kern="120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m:t>=</m:t>
                </m:r>
                <m:d>
                  <m:dPr>
                    <m:ctrlPr>
                      <a:rPr lang="es-PE" sz="1600" b="0" i="1" kern="12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</m:ctrlPr>
                  </m:dPr>
                  <m:e>
                    <m:r>
                      <a:rPr lang="es-PE" sz="1600" b="0" i="1" kern="12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f>
                      <m:fPr>
                        <m:type m:val="skw"/>
                        <m:ctrlPr>
                          <a:rPr lang="es-PE" sz="1600" b="0" i="1" kern="12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PE" sz="1600" b="0" i="1" kern="12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s-PE" sz="1600" b="0" i="1" kern="12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</m:e>
                </m:d>
              </m:oMath>
            </m:oMathPara>
          </a14:m>
          <a:endParaRPr lang="es-ES" sz="1600" kern="1200" dirty="0">
            <a:solidFill>
              <a:srgbClr val="0000FF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94227" y="3244393"/>
        <a:ext cx="3237769" cy="1535801"/>
      </dsp:txXfrm>
    </dsp:sp>
    <dsp:sp modelId="{60400314-EB09-46AD-99E2-3B3F0B6B94B9}">
      <dsp:nvSpPr>
        <dsp:cNvPr id="0" name=""/>
        <dsp:cNvSpPr/>
      </dsp:nvSpPr>
      <dsp:spPr>
        <a:xfrm>
          <a:off x="262376" y="3161310"/>
          <a:ext cx="3403935" cy="1701967"/>
        </a:xfrm>
        <a:prstGeom prst="roundRect">
          <a:avLst/>
        </a:prstGeom>
        <a:solidFill>
          <a:srgbClr val="D816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“La varianza de la muestra no depende solamente de su tamaño, sino también del diseño de la muestra”</a:t>
          </a:r>
          <a:endParaRPr lang="es-ES" sz="1600" kern="1200" dirty="0">
            <a:solidFill>
              <a:srgbClr val="0000FF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5459" y="3244393"/>
        <a:ext cx="3237769" cy="1535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28F53-765E-4B98-B8BD-0BE89D28EBCA}">
      <dsp:nvSpPr>
        <dsp:cNvPr id="0" name=""/>
        <dsp:cNvSpPr/>
      </dsp:nvSpPr>
      <dsp:spPr>
        <a:xfrm>
          <a:off x="-4914193" y="-753034"/>
          <a:ext cx="5852783" cy="5852783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46181-64B1-44F3-B79E-820234ED8D9A}">
      <dsp:nvSpPr>
        <dsp:cNvPr id="0" name=""/>
        <dsp:cNvSpPr/>
      </dsp:nvSpPr>
      <dsp:spPr>
        <a:xfrm>
          <a:off x="410662" y="271582"/>
          <a:ext cx="8962733" cy="543513"/>
        </a:xfrm>
        <a:prstGeom prst="rect">
          <a:avLst/>
        </a:prstGeom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414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noProof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OBJETIVOS DE LA INVESTIGACIÓN</a:t>
          </a:r>
          <a:endParaRPr lang="es-PE" sz="1400" b="1" kern="1200" noProof="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10662" y="271582"/>
        <a:ext cx="8962733" cy="543513"/>
      </dsp:txXfrm>
    </dsp:sp>
    <dsp:sp modelId="{544C56DA-7A18-4AE0-AEFE-8E74AD9AC001}">
      <dsp:nvSpPr>
        <dsp:cNvPr id="0" name=""/>
        <dsp:cNvSpPr/>
      </dsp:nvSpPr>
      <dsp:spPr>
        <a:xfrm>
          <a:off x="70967" y="203643"/>
          <a:ext cx="679391" cy="679391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A0944-0833-4AE3-B541-584BBF5AC8CD}">
      <dsp:nvSpPr>
        <dsp:cNvPr id="0" name=""/>
        <dsp:cNvSpPr/>
      </dsp:nvSpPr>
      <dsp:spPr>
        <a:xfrm>
          <a:off x="800128" y="1086591"/>
          <a:ext cx="8573267" cy="543513"/>
        </a:xfrm>
        <a:prstGeom prst="rect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9BBB59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414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noProof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TIPO Y DISEÑO DE LA INVESTIGACIÓN</a:t>
          </a:r>
          <a:endParaRPr lang="es-PE" sz="1400" b="1" kern="1200" noProof="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800128" y="1086591"/>
        <a:ext cx="8573267" cy="543513"/>
      </dsp:txXfrm>
    </dsp:sp>
    <dsp:sp modelId="{347CF1D6-54F1-4597-8009-9D2342388E1B}">
      <dsp:nvSpPr>
        <dsp:cNvPr id="0" name=""/>
        <dsp:cNvSpPr/>
      </dsp:nvSpPr>
      <dsp:spPr>
        <a:xfrm>
          <a:off x="460432" y="1018652"/>
          <a:ext cx="679391" cy="679391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29E07-5E2C-4312-B070-C0FADAC3D673}">
      <dsp:nvSpPr>
        <dsp:cNvPr id="0" name=""/>
        <dsp:cNvSpPr/>
      </dsp:nvSpPr>
      <dsp:spPr>
        <a:xfrm>
          <a:off x="919662" y="1901600"/>
          <a:ext cx="8453733" cy="543513"/>
        </a:xfrm>
        <a:prstGeom prst="rect">
          <a:avLst/>
        </a:prstGeom>
        <a:gradFill rotWithShape="0">
          <a:gsLst>
            <a:gs pos="0">
              <a:srgbClr val="F39C1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F39C1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F39C1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414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noProof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PARÁMETRO A ESTIMAR</a:t>
          </a:r>
          <a:endParaRPr lang="es-PE" sz="1400" b="1" kern="1200" noProof="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19662" y="1901600"/>
        <a:ext cx="8453733" cy="543513"/>
      </dsp:txXfrm>
    </dsp:sp>
    <dsp:sp modelId="{44975C73-AAC4-428F-9E94-FD89BF6A9C3D}">
      <dsp:nvSpPr>
        <dsp:cNvPr id="0" name=""/>
        <dsp:cNvSpPr/>
      </dsp:nvSpPr>
      <dsp:spPr>
        <a:xfrm>
          <a:off x="579967" y="1833661"/>
          <a:ext cx="679391" cy="679391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F39C1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D4F6F-B658-41A6-8CA2-04F573A0CD2C}">
      <dsp:nvSpPr>
        <dsp:cNvPr id="0" name=""/>
        <dsp:cNvSpPr/>
      </dsp:nvSpPr>
      <dsp:spPr>
        <a:xfrm>
          <a:off x="800128" y="2716609"/>
          <a:ext cx="8573267" cy="543513"/>
        </a:xfrm>
        <a:prstGeom prst="rect">
          <a:avLst/>
        </a:prstGeom>
        <a:gradFill rotWithShape="0">
          <a:gsLst>
            <a:gs pos="0">
              <a:srgbClr val="C0392B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C0392B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C0392B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414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noProof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MÉTODO DE MUESTREO</a:t>
          </a:r>
          <a:endParaRPr lang="es-PE" sz="1400" b="1" kern="1200" noProof="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800128" y="2716609"/>
        <a:ext cx="8573267" cy="543513"/>
      </dsp:txXfrm>
    </dsp:sp>
    <dsp:sp modelId="{D6298742-3333-4FFF-BC71-661311F97259}">
      <dsp:nvSpPr>
        <dsp:cNvPr id="0" name=""/>
        <dsp:cNvSpPr/>
      </dsp:nvSpPr>
      <dsp:spPr>
        <a:xfrm>
          <a:off x="460432" y="2648670"/>
          <a:ext cx="679391" cy="679391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C0392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EE193-9196-45CA-9E50-CAB6CF51D1E2}">
      <dsp:nvSpPr>
        <dsp:cNvPr id="0" name=""/>
        <dsp:cNvSpPr/>
      </dsp:nvSpPr>
      <dsp:spPr>
        <a:xfrm>
          <a:off x="410662" y="3531618"/>
          <a:ext cx="8962733" cy="543513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414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b="1" kern="1200" noProof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LA PRUEBA ESTADÍSTICA </a:t>
          </a:r>
          <a:endParaRPr lang="es-PE" sz="1400" b="1" kern="1200" noProof="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10662" y="3531618"/>
        <a:ext cx="8962733" cy="543513"/>
      </dsp:txXfrm>
    </dsp:sp>
    <dsp:sp modelId="{B96E86D2-D36A-46FD-AB9C-088DC258E07E}">
      <dsp:nvSpPr>
        <dsp:cNvPr id="0" name=""/>
        <dsp:cNvSpPr/>
      </dsp:nvSpPr>
      <dsp:spPr>
        <a:xfrm>
          <a:off x="70967" y="3463679"/>
          <a:ext cx="679391" cy="679391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2C3F5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A44CD-B98C-4E53-B50A-F9AD85BFD29C}">
      <dsp:nvSpPr>
        <dsp:cNvPr id="0" name=""/>
        <dsp:cNvSpPr/>
      </dsp:nvSpPr>
      <dsp:spPr>
        <a:xfrm>
          <a:off x="0" y="221181"/>
          <a:ext cx="8936192" cy="758990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 término </a:t>
          </a:r>
          <a14:m xmlns:a14="http://schemas.microsoft.com/office/drawing/2010/main">
            <m:oMath xmlns:m="http://schemas.openxmlformats.org/officeDocument/2006/math">
              <m:f>
                <m:fPr>
                  <m:type m:val="lin"/>
                  <m:ctrlPr>
                    <a:rPr lang="es-P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</m:ctrlPr>
                </m:fPr>
                <m:num>
                  <m:d>
                    <m:dPr>
                      <m:ctrlPr>
                        <a:rPr lang="es-PE" sz="160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</m:ctrlPr>
                    </m:dPr>
                    <m:e>
                      <m:r>
                        <a:rPr lang="es-PE" sz="16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s-PE" sz="16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PE" sz="16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e>
                  </m:d>
                </m:num>
                <m:den>
                  <m:r>
                    <a:rPr lang="es-P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  <m:t>𝑁</m:t>
                  </m:r>
                </m:den>
              </m:f>
            </m:oMath>
          </a14:m>
          <a:r>
            <a:rPr lang="es-E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o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s-ES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</m:ctrlPr>
                </m:dPr>
                <m:e>
                  <m:r>
                    <a:rPr lang="es-P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  <m:t>1−</m:t>
                  </m:r>
                  <m:f>
                    <m:fPr>
                      <m:type m:val="lin"/>
                      <m:ctrlPr>
                        <a:rPr lang="es-PE" sz="16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</m:ctrlPr>
                    </m:fPr>
                    <m:num>
                      <m:r>
                        <a:rPr lang="es-PE" sz="16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num>
                    <m:den>
                      <m:r>
                        <a:rPr lang="es-PE" sz="16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den>
                  </m:f>
                </m:e>
              </m:d>
            </m:oMath>
          </a14:m>
          <a:r>
            <a:rPr lang="es-E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se le conoce como corrección por población finita (</a:t>
          </a:r>
          <a:r>
            <a:rPr lang="es-ES" sz="16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cpf</a:t>
          </a:r>
          <a:r>
            <a:rPr lang="es-E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).</a:t>
          </a:r>
        </a:p>
      </dsp:txBody>
      <dsp:txXfrm>
        <a:off x="22230" y="243411"/>
        <a:ext cx="7665752" cy="714530"/>
      </dsp:txXfrm>
    </dsp:sp>
    <dsp:sp modelId="{EAA47747-81AB-4866-B27F-44ABDF37A55E}">
      <dsp:nvSpPr>
        <dsp:cNvPr id="0" name=""/>
        <dsp:cNvSpPr/>
      </dsp:nvSpPr>
      <dsp:spPr>
        <a:xfrm>
          <a:off x="788487" y="1622759"/>
          <a:ext cx="8936192" cy="758990"/>
        </a:xfrm>
        <a:prstGeom prst="roundRect">
          <a:avLst>
            <a:gd name="adj" fmla="val 10000"/>
          </a:avLst>
        </a:prstGeom>
        <a:solidFill>
          <a:srgbClr val="6699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s-P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Cuando la fracción </a:t>
          </a:r>
          <a14:m xmlns:a14="http://schemas.microsoft.com/office/drawing/2010/main">
            <m:oMath xmlns:m="http://schemas.openxmlformats.org/officeDocument/2006/math">
              <m:f>
                <m:fPr>
                  <m:type m:val="skw"/>
                  <m:ctrlPr>
                    <a:rPr lang="es-P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</m:ctrlPr>
                </m:fPr>
                <m:num>
                  <m:r>
                    <a:rPr lang="es-P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  <m:t>𝑛</m:t>
                  </m:r>
                </m:num>
                <m:den>
                  <m:r>
                    <a:rPr lang="es-P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  <m:t>𝑁</m:t>
                  </m:r>
                </m:den>
              </m:f>
            </m:oMath>
          </a14:m>
          <a:r>
            <a:rPr lang="es-E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es pequeña el factor es cercano a la unidad y el tamaño de la población no tiene efecto directo en el error estándar. </a:t>
          </a:r>
        </a:p>
      </dsp:txBody>
      <dsp:txXfrm>
        <a:off x="810717" y="1644989"/>
        <a:ext cx="7322365" cy="714530"/>
      </dsp:txXfrm>
    </dsp:sp>
    <dsp:sp modelId="{9BF94C2D-241C-42B5-9C89-6F671DB82CD1}">
      <dsp:nvSpPr>
        <dsp:cNvPr id="0" name=""/>
        <dsp:cNvSpPr/>
      </dsp:nvSpPr>
      <dsp:spPr>
        <a:xfrm>
          <a:off x="1576975" y="3024338"/>
          <a:ext cx="8936192" cy="758990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just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 la práctica la </a:t>
          </a:r>
          <a:r>
            <a:rPr lang="es-PE" sz="1400" kern="1200" dirty="0" err="1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c.p.f</a:t>
          </a:r>
          <a:r>
            <a:rPr lang="es-PE" sz="14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s-PE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puede ser ignorado siempre y cuando la fracción de muestreo </a:t>
          </a:r>
          <a14:m xmlns:a14="http://schemas.microsoft.com/office/drawing/2010/main">
            <m:oMath xmlns:m="http://schemas.openxmlformats.org/officeDocument/2006/math">
              <m:f>
                <m:fPr>
                  <m:type m:val="skw"/>
                  <m:ctrlPr>
                    <a:rPr lang="es-PE" sz="14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</m:ctrlPr>
                </m:fPr>
                <m:num>
                  <m:r>
                    <a:rPr lang="es-PE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  <m:t>𝑛</m:t>
                  </m:r>
                </m:num>
                <m:den>
                  <m:r>
                    <a:rPr lang="es-PE" sz="14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  <m:t>𝑁</m:t>
                  </m:r>
                </m:den>
              </m:f>
            </m:oMath>
          </a14:m>
          <a:r>
            <a:rPr lang="es-PE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no exceda el 5%, y para muchos propósitos, aún si es tan alto como el 10% (Cochrane, 1971).</a:t>
          </a:r>
        </a:p>
      </dsp:txBody>
      <dsp:txXfrm>
        <a:off x="1599205" y="3046568"/>
        <a:ext cx="7322365" cy="714530"/>
      </dsp:txXfrm>
    </dsp:sp>
    <dsp:sp modelId="{E17C5750-E7FE-4285-824A-F7A31D9B4B6E}">
      <dsp:nvSpPr>
        <dsp:cNvPr id="0" name=""/>
        <dsp:cNvSpPr/>
      </dsp:nvSpPr>
      <dsp:spPr>
        <a:xfrm>
          <a:off x="8155313" y="911026"/>
          <a:ext cx="780879" cy="780879"/>
        </a:xfrm>
        <a:prstGeom prst="downArrow">
          <a:avLst>
            <a:gd name="adj1" fmla="val 55000"/>
            <a:gd name="adj2" fmla="val 45000"/>
          </a:avLst>
        </a:prstGeom>
        <a:solidFill>
          <a:srgbClr val="EA2E64"/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just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endParaRPr lang="es-ES" sz="14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31011" y="911026"/>
        <a:ext cx="429483" cy="587611"/>
      </dsp:txXfrm>
    </dsp:sp>
    <dsp:sp modelId="{BCEF80AE-3AD8-4DEE-9BC3-F53188F4F58B}">
      <dsp:nvSpPr>
        <dsp:cNvPr id="0" name=""/>
        <dsp:cNvSpPr/>
      </dsp:nvSpPr>
      <dsp:spPr>
        <a:xfrm>
          <a:off x="8943800" y="2304595"/>
          <a:ext cx="780879" cy="780879"/>
        </a:xfrm>
        <a:prstGeom prst="downArrow">
          <a:avLst>
            <a:gd name="adj1" fmla="val 55000"/>
            <a:gd name="adj2" fmla="val 45000"/>
          </a:avLst>
        </a:prstGeom>
        <a:solidFill>
          <a:srgbClr val="EA2E64"/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just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endParaRPr lang="es-ES" sz="14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119498" y="2304595"/>
        <a:ext cx="429483" cy="5876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65B88-54CF-4015-B1EC-93607088D2C5}">
      <dsp:nvSpPr>
        <dsp:cNvPr id="0" name=""/>
        <dsp:cNvSpPr/>
      </dsp:nvSpPr>
      <dsp:spPr>
        <a:xfrm>
          <a:off x="0" y="520470"/>
          <a:ext cx="9478053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F83DE7-01B2-4A3F-8D24-38822EFCCEFA}">
      <dsp:nvSpPr>
        <dsp:cNvPr id="0" name=""/>
        <dsp:cNvSpPr/>
      </dsp:nvSpPr>
      <dsp:spPr>
        <a:xfrm>
          <a:off x="473902" y="3870"/>
          <a:ext cx="7867750" cy="1033200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773" tIns="0" rIns="25077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 variabilidad de las observaciones dentro de cada estrato</a:t>
          </a:r>
          <a:endParaRPr lang="es-E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4339" y="54307"/>
        <a:ext cx="7766876" cy="932326"/>
      </dsp:txXfrm>
    </dsp:sp>
    <dsp:sp modelId="{B4D6CEA5-722A-452F-9956-75BD92585013}">
      <dsp:nvSpPr>
        <dsp:cNvPr id="0" name=""/>
        <dsp:cNvSpPr/>
      </dsp:nvSpPr>
      <dsp:spPr>
        <a:xfrm>
          <a:off x="0" y="2108071"/>
          <a:ext cx="9478053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F8D47-43A1-4A06-B6A8-9018C561F2BD}">
      <dsp:nvSpPr>
        <dsp:cNvPr id="0" name=""/>
        <dsp:cNvSpPr/>
      </dsp:nvSpPr>
      <dsp:spPr>
        <a:xfrm>
          <a:off x="473902" y="1591471"/>
          <a:ext cx="7867750" cy="103320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773" tIns="0" rIns="25077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 número total de elementos en cada estrato</a:t>
          </a:r>
          <a:endParaRPr lang="es-E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4339" y="1641908"/>
        <a:ext cx="7766876" cy="932326"/>
      </dsp:txXfrm>
    </dsp:sp>
    <dsp:sp modelId="{EE39A505-8E48-4FB1-A74E-DFF9573B604F}">
      <dsp:nvSpPr>
        <dsp:cNvPr id="0" name=""/>
        <dsp:cNvSpPr/>
      </dsp:nvSpPr>
      <dsp:spPr>
        <a:xfrm>
          <a:off x="0" y="3695671"/>
          <a:ext cx="9478053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EFD7D-8092-4697-A665-A5054868E3F5}">
      <dsp:nvSpPr>
        <dsp:cNvPr id="0" name=""/>
        <dsp:cNvSpPr/>
      </dsp:nvSpPr>
      <dsp:spPr>
        <a:xfrm>
          <a:off x="473902" y="3179071"/>
          <a:ext cx="7867750" cy="103320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773" tIns="0" rIns="25077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 costo de obtener una observación en cada estrato</a:t>
          </a:r>
          <a:endParaRPr lang="es-E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4339" y="3229508"/>
        <a:ext cx="7766876" cy="9323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A553C-9AE1-483D-A30B-10B093F0F0AE}">
      <dsp:nvSpPr>
        <dsp:cNvPr id="0" name=""/>
        <dsp:cNvSpPr/>
      </dsp:nvSpPr>
      <dsp:spPr>
        <a:xfrm>
          <a:off x="0" y="347020"/>
          <a:ext cx="907300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59470-2248-4B78-951D-640B64846E65}">
      <dsp:nvSpPr>
        <dsp:cNvPr id="0" name=""/>
        <dsp:cNvSpPr/>
      </dsp:nvSpPr>
      <dsp:spPr>
        <a:xfrm>
          <a:off x="453650" y="7539"/>
          <a:ext cx="6351105" cy="678960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57" tIns="0" rIns="24005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Afijación Óptima (costo, varianza y tamaño del estrato).</a:t>
          </a:r>
          <a:endParaRPr lang="es-E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6794" y="40683"/>
        <a:ext cx="6284817" cy="612672"/>
      </dsp:txXfrm>
    </dsp:sp>
    <dsp:sp modelId="{ADFCA6A1-C607-4ED4-86D6-A91E945061C6}">
      <dsp:nvSpPr>
        <dsp:cNvPr id="0" name=""/>
        <dsp:cNvSpPr/>
      </dsp:nvSpPr>
      <dsp:spPr>
        <a:xfrm>
          <a:off x="0" y="1390300"/>
          <a:ext cx="907300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3714325"/>
              <a:satOff val="13208"/>
              <a:lumOff val="298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E1F09-E240-40A0-B2D7-A1017B81D772}">
      <dsp:nvSpPr>
        <dsp:cNvPr id="0" name=""/>
        <dsp:cNvSpPr/>
      </dsp:nvSpPr>
      <dsp:spPr>
        <a:xfrm>
          <a:off x="453650" y="1050819"/>
          <a:ext cx="6351105" cy="67896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57" tIns="0" rIns="24005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Afijación de </a:t>
          </a:r>
          <a:r>
            <a:rPr lang="es-PE" sz="18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Neyman</a:t>
          </a:r>
          <a:r>
            <a:rPr lang="es-PE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(varianza y tamaño del estrato).</a:t>
          </a:r>
          <a:endParaRPr lang="es-E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6794" y="1083963"/>
        <a:ext cx="6284817" cy="612672"/>
      </dsp:txXfrm>
    </dsp:sp>
    <dsp:sp modelId="{6162099B-A503-453F-ACAC-43AA334A461E}">
      <dsp:nvSpPr>
        <dsp:cNvPr id="0" name=""/>
        <dsp:cNvSpPr/>
      </dsp:nvSpPr>
      <dsp:spPr>
        <a:xfrm>
          <a:off x="0" y="2433580"/>
          <a:ext cx="907300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7428649"/>
              <a:satOff val="26416"/>
              <a:lumOff val="597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935C6-298C-4556-B9A0-71F93C1AD586}">
      <dsp:nvSpPr>
        <dsp:cNvPr id="0" name=""/>
        <dsp:cNvSpPr/>
      </dsp:nvSpPr>
      <dsp:spPr>
        <a:xfrm>
          <a:off x="453650" y="2094100"/>
          <a:ext cx="6351105" cy="67896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57" tIns="0" rIns="24005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Afijación Proporcional (tamaño del estrato)</a:t>
          </a:r>
          <a:endParaRPr lang="es-E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6794" y="2127244"/>
        <a:ext cx="6284817" cy="612672"/>
      </dsp:txXfrm>
    </dsp:sp>
    <dsp:sp modelId="{A65D72C3-96A9-403C-9C9F-A5255B07B7FD}">
      <dsp:nvSpPr>
        <dsp:cNvPr id="0" name=""/>
        <dsp:cNvSpPr/>
      </dsp:nvSpPr>
      <dsp:spPr>
        <a:xfrm>
          <a:off x="0" y="3476860"/>
          <a:ext cx="907300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1142974"/>
              <a:satOff val="39624"/>
              <a:lumOff val="89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E1A71-5BD7-447E-8A98-C6022B6F5C3D}">
      <dsp:nvSpPr>
        <dsp:cNvPr id="0" name=""/>
        <dsp:cNvSpPr/>
      </dsp:nvSpPr>
      <dsp:spPr>
        <a:xfrm>
          <a:off x="453650" y="3137380"/>
          <a:ext cx="6351105" cy="67896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57" tIns="0" rIns="240057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Afijación uniforme (igual en cada estrato)</a:t>
          </a:r>
        </a:p>
      </dsp:txBody>
      <dsp:txXfrm>
        <a:off x="486794" y="3170524"/>
        <a:ext cx="6284817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8536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AEC99-511A-4368-825E-B109CA4CD5D2}" type="datetimeFigureOut">
              <a:rPr lang="es-PE" smtClean="0"/>
              <a:t>2/08/2022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FC2B3-0916-4578-898D-6F86DC458C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8559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58536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43EAC-15C1-4D71-A119-9BE402F9319D}" type="datetimeFigureOut">
              <a:rPr lang="es-ES" smtClean="0"/>
              <a:t>02/08/2022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1197" y="4722694"/>
            <a:ext cx="544957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E6750-68B8-4739-92F9-7C473A8477D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77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3C74BC-EAEC-4829-B149-F05155E15AE6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942212-1B80-458E-BA68-71B93337D696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B512D4-7990-49E5-AABC-FF7D56FFDBB2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01CEE3-733B-484A-A5A7-DCB580719C24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9ACC-7AA4-453B-BD91-B18F714DFDB1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178690-2EF6-4777-9884-7B9E68686839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A36DD2-48E9-459D-851E-0DF73A8C9364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180F89-3DAB-4CC7-A86D-E5BBA5323A4D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280EE4-2FA0-435D-8763-DD477C83091E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92A1E-2FF2-481E-8EB4-9E741ECB107D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BE0B42-BE70-46F2-8040-6288FC6C4649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124744"/>
            <a:ext cx="109728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83357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6"/>
            <a:ext cx="28448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6"/>
            <a:ext cx="38608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6"/>
            <a:ext cx="28448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3BC5FFF-090F-4DE2-A06E-A9EE7E89C559}" type="slidenum">
              <a:rPr lang="es-ES"/>
              <a:pPr/>
              <a:t>‹Nº›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19" y="0"/>
            <a:ext cx="1224741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5560" y="1196753"/>
            <a:ext cx="7772400" cy="2663825"/>
          </a:xfrm>
        </p:spPr>
        <p:txBody>
          <a:bodyPr/>
          <a:lstStyle/>
          <a:p>
            <a:r>
              <a:rPr lang="es-PE" sz="48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TÉCNICAS DE MUESTREO CON SPSS Y STATA</a:t>
            </a:r>
            <a:endParaRPr lang="es-ES" sz="48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681500" y="3883445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PE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Willer </a:t>
            </a:r>
            <a:r>
              <a:rPr lang="es-PE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David </a:t>
            </a:r>
            <a:r>
              <a:rPr lang="es-PE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Chanduví</a:t>
            </a:r>
            <a:r>
              <a:rPr lang="es-PE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Puicón</a:t>
            </a:r>
            <a:endParaRPr lang="es-PE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PE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wdchpunmsm@gmail.com</a:t>
            </a:r>
            <a:endParaRPr lang="es-PE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93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DCEAAB-AB6F-4CD0-A402-E9DD9D023324}"/>
                  </a:ext>
                </a:extLst>
              </p:cNvPr>
              <p:cNvSpPr txBox="1"/>
              <p:nvPr/>
            </p:nvSpPr>
            <p:spPr>
              <a:xfrm>
                <a:off x="839416" y="1586449"/>
                <a:ext cx="2487604" cy="1388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PE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DCEAAB-AB6F-4CD0-A402-E9DD9D023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586449"/>
                <a:ext cx="2487604" cy="13883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2FBD8D3C-6F3C-4CAA-ACC4-304B0B35181D}"/>
              </a:ext>
            </a:extLst>
          </p:cNvPr>
          <p:cNvSpPr txBox="1"/>
          <p:nvPr/>
        </p:nvSpPr>
        <p:spPr>
          <a:xfrm>
            <a:off x="4802534" y="1814724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N grande tenemos: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82D637D-B1F9-4740-B27F-52EFBE55DC46}"/>
                  </a:ext>
                </a:extLst>
              </p:cNvPr>
              <p:cNvSpPr txBox="1"/>
              <p:nvPr/>
            </p:nvSpPr>
            <p:spPr>
              <a:xfrm>
                <a:off x="8256241" y="1754501"/>
                <a:ext cx="1178463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PE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PE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PE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82D637D-B1F9-4740-B27F-52EFBE55D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1" y="1754501"/>
                <a:ext cx="1178463" cy="6176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214B54D-CEC2-4163-B2C5-6594ABF51B83}"/>
                  </a:ext>
                </a:extLst>
              </p:cNvPr>
              <p:cNvSpPr txBox="1"/>
              <p:nvPr/>
            </p:nvSpPr>
            <p:spPr>
              <a:xfrm>
                <a:off x="4060420" y="3118971"/>
                <a:ext cx="3424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Donde: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s-PE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E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</m:den>
                    </m:f>
                    <m:r>
                      <a:rPr lang="es-PE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PE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varianza </a:t>
                </a:r>
                <a:r>
                  <a:rPr lang="es-PE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deseada</a:t>
                </a:r>
                <a:endParaRPr lang="es-PE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214B54D-CEC2-4163-B2C5-6594ABF51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420" y="3118971"/>
                <a:ext cx="3424977" cy="369332"/>
              </a:xfrm>
              <a:prstGeom prst="rect">
                <a:avLst/>
              </a:prstGeom>
              <a:blipFill>
                <a:blip r:embed="rId4"/>
                <a:stretch>
                  <a:fillRect l="-1423" t="-116667" r="-890" b="-18166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3237AB5-98EA-405E-A6B2-273AD17ACBD9}"/>
                  </a:ext>
                </a:extLst>
              </p:cNvPr>
              <p:cNvSpPr txBox="1"/>
              <p:nvPr/>
            </p:nvSpPr>
            <p:spPr>
              <a:xfrm>
                <a:off x="526773" y="3849774"/>
                <a:ext cx="1094521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s-PE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Esto es adecuado, a menos que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s-PE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E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s-PE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r>
                      <a:rPr lang="es-PE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PE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 despreciable, en cuyo caso calculamos el tamaño de la muestra como:</a:t>
                </a: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3237AB5-98EA-405E-A6B2-273AD17AC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73" y="3849774"/>
                <a:ext cx="10945216" cy="507831"/>
              </a:xfrm>
              <a:prstGeom prst="rect">
                <a:avLst/>
              </a:prstGeom>
              <a:blipFill>
                <a:blip r:embed="rId5"/>
                <a:stretch>
                  <a:fillRect l="-445" t="-66265" b="-12168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9EEBE13-1192-4B96-9083-98A2104FE0F1}"/>
                  </a:ext>
                </a:extLst>
              </p:cNvPr>
              <p:cNvSpPr txBox="1"/>
              <p:nvPr/>
            </p:nvSpPr>
            <p:spPr>
              <a:xfrm>
                <a:off x="4655840" y="4813223"/>
                <a:ext cx="2690198" cy="1014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PE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PE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PE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s-PE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s-PE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PE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s-PE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9EEBE13-1192-4B96-9083-98A2104FE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813223"/>
                <a:ext cx="2690198" cy="10143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/>
          <p:cNvSpPr txBox="1"/>
          <p:nvPr/>
        </p:nvSpPr>
        <p:spPr>
          <a:xfrm>
            <a:off x="3629726" y="351219"/>
            <a:ext cx="7092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 PARA ESTIMAR UNA MEDIA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94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DCEAAB-AB6F-4CD0-A402-E9DD9D023324}"/>
                  </a:ext>
                </a:extLst>
              </p:cNvPr>
              <p:cNvSpPr txBox="1"/>
              <p:nvPr/>
            </p:nvSpPr>
            <p:spPr>
              <a:xfrm>
                <a:off x="779763" y="1369106"/>
                <a:ext cx="3184718" cy="1388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PE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DCEAAB-AB6F-4CD0-A402-E9DD9D023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63" y="1369106"/>
                <a:ext cx="3184718" cy="13883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2FBD8D3C-6F3C-4CAA-ACC4-304B0B35181D}"/>
              </a:ext>
            </a:extLst>
          </p:cNvPr>
          <p:cNvSpPr txBox="1"/>
          <p:nvPr/>
        </p:nvSpPr>
        <p:spPr>
          <a:xfrm>
            <a:off x="5087884" y="187863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N grande tenemos: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82D637D-B1F9-4740-B27F-52EFBE55DC46}"/>
                  </a:ext>
                </a:extLst>
              </p:cNvPr>
              <p:cNvSpPr txBox="1"/>
              <p:nvPr/>
            </p:nvSpPr>
            <p:spPr>
              <a:xfrm>
                <a:off x="8256240" y="1754501"/>
                <a:ext cx="127560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PE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PE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PE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PE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PE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PE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PE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82D637D-B1F9-4740-B27F-52EFBE55D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1754501"/>
                <a:ext cx="1275606" cy="6176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214B54D-CEC2-4163-B2C5-6594ABF51B83}"/>
                  </a:ext>
                </a:extLst>
              </p:cNvPr>
              <p:cNvSpPr txBox="1"/>
              <p:nvPr/>
            </p:nvSpPr>
            <p:spPr>
              <a:xfrm>
                <a:off x="2945169" y="3097700"/>
                <a:ext cx="6038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Donde: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s-PE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PE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</m:den>
                    </m:f>
                    <m:r>
                      <a:rPr lang="es-PE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PE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varianza deseada de la proporción muestral</a:t>
                </a:r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214B54D-CEC2-4163-B2C5-6594ABF51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69" y="3097700"/>
                <a:ext cx="6038769" cy="369332"/>
              </a:xfrm>
              <a:prstGeom prst="rect">
                <a:avLst/>
              </a:prstGeom>
              <a:blipFill>
                <a:blip r:embed="rId4"/>
                <a:stretch>
                  <a:fillRect l="-807" t="-114754" b="-17704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3237AB5-98EA-405E-A6B2-273AD17ACBD9}"/>
                  </a:ext>
                </a:extLst>
              </p:cNvPr>
              <p:cNvSpPr txBox="1"/>
              <p:nvPr/>
            </p:nvSpPr>
            <p:spPr>
              <a:xfrm>
                <a:off x="2372122" y="3701077"/>
                <a:ext cx="782833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s-PE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la práctica se calcula primero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s-PE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E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Si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s-PE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PE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PE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s-PE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r>
                      <a:rPr lang="es-PE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PE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 despreciable,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s-PE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E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 una aproximación satisfactoria del tamaño de la muestra.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s-PE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no es así, el tamaño de la muestra se obtiene de:</a:t>
                </a: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3237AB5-98EA-405E-A6B2-273AD17AC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22" y="3701077"/>
                <a:ext cx="7828334" cy="1338828"/>
              </a:xfrm>
              <a:prstGeom prst="rect">
                <a:avLst/>
              </a:prstGeom>
              <a:blipFill>
                <a:blip r:embed="rId5"/>
                <a:stretch>
                  <a:fillRect l="-623" t="-25000" r="-701" b="-272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9EEBE13-1192-4B96-9083-98A2104FE0F1}"/>
                  </a:ext>
                </a:extLst>
              </p:cNvPr>
              <p:cNvSpPr txBox="1"/>
              <p:nvPr/>
            </p:nvSpPr>
            <p:spPr>
              <a:xfrm>
                <a:off x="4629938" y="5224191"/>
                <a:ext cx="3312702" cy="930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s-PE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9EEBE13-1192-4B96-9083-98A2104FE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938" y="5224191"/>
                <a:ext cx="3312702" cy="9307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/>
          <p:cNvSpPr txBox="1"/>
          <p:nvPr/>
        </p:nvSpPr>
        <p:spPr>
          <a:xfrm>
            <a:off x="3350695" y="317503"/>
            <a:ext cx="7650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 PARA ESTIMAR UNA PROPORCIÓN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55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314691" y="293187"/>
            <a:ext cx="772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 CON MUESTREO ALEATORIO SIMPLE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556592" y="2176095"/>
                <a:ext cx="5393634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s-PE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 </a:t>
                </a:r>
                <a:r>
                  <a:rPr lang="es-PE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objetivo de la estimación por intervalos es el </a:t>
                </a:r>
                <a:r>
                  <a:rPr lang="es-PE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obtener </a:t>
                </a:r>
                <a:r>
                  <a:rPr lang="es-PE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intervalos estrechos con alta confiabilidad. Si se observan </a:t>
                </a:r>
                <a:r>
                  <a:rPr lang="es-PE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 componentes </a:t>
                </a:r>
                <a:r>
                  <a:rPr lang="es-PE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un intervalo, se ve que su </a:t>
                </a:r>
                <a:r>
                  <a:rPr lang="es-PE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 </a:t>
                </a:r>
                <a:r>
                  <a:rPr lang="es-PE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está determinada </a:t>
                </a:r>
                <a:r>
                  <a:rPr lang="es-PE" dirty="0" smtClean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 la </a:t>
                </a:r>
                <a:r>
                  <a:rPr lang="es-PE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magnitud de la cantidad: </a:t>
                </a:r>
                <a:endParaRPr lang="es-PE" dirty="0" smtClean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PE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PE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𝐶𝑜𝑒𝑓𝑖𝑐𝑖𝑒𝑛𝑡𝑒</m:t>
                          </m:r>
                          <m:r>
                            <a:rPr lang="es-PE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PE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𝑑𝑒</m:t>
                          </m:r>
                          <m:r>
                            <a:rPr lang="es-PE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PE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𝑐𝑜𝑛𝑓𝑖𝑎𝑏𝑖𝑙𝑖𝑑𝑎𝑑</m:t>
                          </m:r>
                        </m:e>
                      </m:d>
                      <m:r>
                        <a:rPr lang="es-PE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s-PE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s-PE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PE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𝑒𝑟𝑟𝑜𝑟</m:t>
                          </m:r>
                          <m:r>
                            <a:rPr lang="es-PE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PE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𝑒𝑠𝑡</m:t>
                          </m:r>
                          <m:r>
                            <a:rPr lang="es-PE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á</m:t>
                          </m:r>
                          <m:r>
                            <a:rPr lang="es-PE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𝑛𝑑𝑎𝑟</m:t>
                          </m:r>
                        </m:e>
                      </m:d>
                    </m:oMath>
                  </m:oMathPara>
                </a14:m>
                <a:endParaRPr lang="es-PE" dirty="0" smtClean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2" y="2176095"/>
                <a:ext cx="5393634" cy="2585323"/>
              </a:xfrm>
              <a:prstGeom prst="rect">
                <a:avLst/>
              </a:prstGeom>
              <a:blipFill>
                <a:blip r:embed="rId2"/>
                <a:stretch>
                  <a:fillRect l="-904" r="-101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8"/>
          <p:cNvSpPr/>
          <p:nvPr/>
        </p:nvSpPr>
        <p:spPr>
          <a:xfrm>
            <a:off x="6997147" y="2408722"/>
            <a:ext cx="459999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fija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coeficiente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confiabilidad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 única forma de reducir la dimensión del intervalo es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reducción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error estándar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Así también, un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estándar fijo, produce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intervalo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mayor dimensión.</a:t>
            </a:r>
          </a:p>
        </p:txBody>
      </p:sp>
    </p:spTree>
    <p:extLst>
      <p:ext uri="{BB962C8B-B14F-4D97-AF65-F5344CB8AC3E}">
        <p14:creationId xmlns:p14="http://schemas.microsoft.com/office/powerpoint/2010/main" val="55896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314691" y="293187"/>
            <a:ext cx="772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 CON MUESTREO ALEATORIO SIMPLE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3601575" y="1610717"/>
                <a:ext cx="548163" cy="815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PE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28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PE" sz="280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PE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s-PE" sz="2800" dirty="0">
                  <a:solidFill>
                    <a:srgbClr val="0000CC"/>
                  </a:solidFill>
                </a:endParaRPr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575" y="1610717"/>
                <a:ext cx="548163" cy="8154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/>
          <p:cNvSpPr txBox="1"/>
          <p:nvPr/>
        </p:nvSpPr>
        <p:spPr>
          <a:xfrm>
            <a:off x="832983" y="1787625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Estándar</a:t>
            </a:r>
            <a:endParaRPr lang="es-PE" sz="24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4637517" y="1787625"/>
            <a:ext cx="16300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6672064" y="1556792"/>
            <a:ext cx="2769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Varianza poblacional</a:t>
            </a:r>
            <a:endParaRPr lang="es-PE" sz="24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19969" y="3496212"/>
            <a:ext cx="33790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única forma de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obtener un error estándar menor es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tomar una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muestra grande. 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7228500" y="3935935"/>
            <a:ext cx="3692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tan grande debe ser la muestra? </a:t>
            </a:r>
            <a:endParaRPr lang="es-PE" dirty="0"/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5286874" y="4246852"/>
            <a:ext cx="16300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2954490" y="4801277"/>
            <a:ext cx="7023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 del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que es la desviación estándar de la población, así como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grado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confiabilidad y dimensión del intervalo deseados.</a:t>
            </a:r>
          </a:p>
        </p:txBody>
      </p:sp>
    </p:spTree>
    <p:extLst>
      <p:ext uri="{BB962C8B-B14F-4D97-AF65-F5344CB8AC3E}">
        <p14:creationId xmlns:p14="http://schemas.microsoft.com/office/powerpoint/2010/main" val="313675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314691" y="293187"/>
            <a:ext cx="772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 CON MUESTREO ALEATORIO SIMPLE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/>
              <p:cNvSpPr txBox="1"/>
              <p:nvPr/>
            </p:nvSpPr>
            <p:spPr>
              <a:xfrm>
                <a:off x="2325757" y="1596887"/>
                <a:ext cx="7572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PE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𝑐𝑜𝑒𝑓𝑖𝑐𝑖𝑒𝑛𝑡𝑒</m:t>
                          </m:r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𝑐𝑜𝑛𝑓𝑖𝑎𝑏𝑖𝑙𝑖𝑑𝑎𝑑</m:t>
                          </m:r>
                        </m:e>
                      </m:d>
                      <m:r>
                        <a:rPr lang="es-PE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𝑛𝑑𝑎𝑟</m:t>
                          </m:r>
                        </m:e>
                      </m:d>
                    </m:oMath>
                  </m:oMathPara>
                </a14:m>
                <a:endParaRPr lang="es-PE" sz="2400" dirty="0">
                  <a:solidFill>
                    <a:srgbClr val="0000CC"/>
                  </a:solidFill>
                </a:endParaRPr>
              </a:p>
            </p:txBody>
          </p:sp>
        </mc:Choice>
        <mc:Fallback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757" y="1596887"/>
                <a:ext cx="7572073" cy="369332"/>
              </a:xfrm>
              <a:prstGeom prst="rect">
                <a:avLst/>
              </a:prstGeom>
              <a:blipFill>
                <a:blip r:embed="rId2"/>
                <a:stretch>
                  <a:fillRect l="-403" b="-3606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/>
          <p:cNvSpPr/>
          <p:nvPr/>
        </p:nvSpPr>
        <p:spPr>
          <a:xfrm>
            <a:off x="530089" y="2197250"/>
            <a:ext cx="41611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el muestreo va ser con reemplazos, a partir de una población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infinita o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una que sea lo suficiente grande como para ignorar la corrección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población finita.</a:t>
            </a:r>
            <a:endParaRPr lang="es-PE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1842728" y="4498818"/>
                <a:ext cx="1329467" cy="699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PE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PE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PE" sz="2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PE" sz="2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s-PE" sz="2400" dirty="0">
                  <a:solidFill>
                    <a:srgbClr val="0000CC"/>
                  </a:solidFill>
                </a:endParaRPr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728" y="4498818"/>
                <a:ext cx="1329467" cy="699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8"/>
          <p:cNvSpPr/>
          <p:nvPr/>
        </p:nvSpPr>
        <p:spPr>
          <a:xfrm>
            <a:off x="6771863" y="2197250"/>
            <a:ext cx="41876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Cuando el muestreo se hace sin reemplazos a partir de una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población finita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pequeña, se requiere de la corrección para población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finita.</a:t>
            </a:r>
            <a:endParaRPr lang="es-PE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7787583" y="4243788"/>
                <a:ext cx="2397259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PE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PE" sz="2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PE" sz="2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PE" sz="2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s-PE" sz="2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PE" sz="2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sz="2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PE" sz="2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PE" sz="2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PE" sz="2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PE" sz="2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PE" sz="2400" dirty="0">
                  <a:solidFill>
                    <a:srgbClr val="0000CC"/>
                  </a:solidFill>
                </a:endParaRPr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83" y="4243788"/>
                <a:ext cx="2397259" cy="1091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8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314691" y="293187"/>
            <a:ext cx="772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 CON MUESTREO ALEATORIO SIMPLE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482468" y="1450185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PE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PE" sz="24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s-PE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resolverse para </a:t>
            </a:r>
            <a:r>
              <a:rPr lang="es-PE" sz="24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s-PE" sz="24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6312024" y="2780928"/>
                <a:ext cx="4243726" cy="10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2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sz="32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3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PE" sz="3200" dirty="0">
                  <a:solidFill>
                    <a:srgbClr val="0000CC"/>
                  </a:solidFill>
                </a:endParaRPr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780928"/>
                <a:ext cx="4243726" cy="108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636164" y="2388337"/>
                <a:ext cx="4467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E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dirty="0" smtClean="0"/>
                  <a:t> </a:t>
                </a:r>
                <a:endParaRPr lang="es-PE" dirty="0"/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4" y="2388337"/>
                <a:ext cx="4467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1082889" y="2388337"/>
            <a:ext cx="198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</a:t>
            </a:r>
            <a:endParaRPr lang="es-PE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568816" y="2887206"/>
                <a:ext cx="483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PE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16" y="2887206"/>
                <a:ext cx="4836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1082889" y="2887206"/>
            <a:ext cx="239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la población</a:t>
            </a:r>
            <a:endParaRPr lang="es-PE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ángulo 9"/>
              <p:cNvSpPr/>
              <p:nvPr/>
            </p:nvSpPr>
            <p:spPr>
              <a:xfrm>
                <a:off x="487257" y="3413205"/>
                <a:ext cx="56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E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PE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PE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57" y="3413205"/>
                <a:ext cx="5652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/>
          <p:cNvSpPr txBox="1"/>
          <p:nvPr/>
        </p:nvSpPr>
        <p:spPr>
          <a:xfrm>
            <a:off x="1095096" y="3413205"/>
            <a:ext cx="214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Varianza Poblacional</a:t>
            </a:r>
            <a:endParaRPr lang="es-PE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ángulo 11"/>
              <p:cNvSpPr/>
              <p:nvPr/>
            </p:nvSpPr>
            <p:spPr>
              <a:xfrm>
                <a:off x="602416" y="3889692"/>
                <a:ext cx="4500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PE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6" y="3889692"/>
                <a:ext cx="4500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1095096" y="388969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 precisión</a:t>
            </a:r>
            <a:endParaRPr lang="es-PE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3"/>
              <p:cNvSpPr/>
              <p:nvPr/>
            </p:nvSpPr>
            <p:spPr>
              <a:xfrm>
                <a:off x="677040" y="4349430"/>
                <a:ext cx="3649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E" dirty="0" smtClean="0"/>
                  <a:t>:</a:t>
                </a:r>
                <a:endParaRPr lang="es-PE" dirty="0"/>
              </a:p>
            </p:txBody>
          </p:sp>
        </mc:Choice>
        <mc:Fallback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40" y="4349430"/>
                <a:ext cx="364972" cy="369332"/>
              </a:xfrm>
              <a:prstGeom prst="rect">
                <a:avLst/>
              </a:prstGeom>
              <a:blipFill>
                <a:blip r:embed="rId7"/>
                <a:stretch>
                  <a:fillRect t="-8197" r="-15000" b="-2459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/>
          <p:cNvSpPr txBox="1"/>
          <p:nvPr/>
        </p:nvSpPr>
        <p:spPr>
          <a:xfrm>
            <a:off x="1082889" y="4366179"/>
            <a:ext cx="595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 de la Tabla de distribución z según el nivel de confianza</a:t>
            </a:r>
            <a:endParaRPr lang="es-PE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6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314691" y="293187"/>
            <a:ext cx="772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 CON MUESTREO ALEATORIO SIMPLE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482468" y="1450185"/>
            <a:ext cx="2653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PE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PE" sz="24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s-PE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resolverse para </a:t>
            </a:r>
            <a:r>
              <a:rPr lang="es-PE" sz="24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s-PE" sz="24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636164" y="2388337"/>
                <a:ext cx="4467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PE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PE" dirty="0" smtClean="0"/>
                  <a:t> </a:t>
                </a:r>
                <a:endParaRPr lang="es-PE" dirty="0"/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4" y="2388337"/>
                <a:ext cx="44672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1082889" y="2388337"/>
            <a:ext cx="198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</a:t>
            </a:r>
            <a:endParaRPr lang="es-PE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568816" y="2887206"/>
                <a:ext cx="483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PE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16" y="2887206"/>
                <a:ext cx="48365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1082889" y="2887206"/>
            <a:ext cx="239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la población</a:t>
            </a:r>
            <a:endParaRPr lang="es-PE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ángulo 9"/>
              <p:cNvSpPr/>
              <p:nvPr/>
            </p:nvSpPr>
            <p:spPr>
              <a:xfrm>
                <a:off x="568816" y="3413205"/>
                <a:ext cx="458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PE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16" y="3413205"/>
                <a:ext cx="4580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/>
          <p:cNvSpPr txBox="1"/>
          <p:nvPr/>
        </p:nvSpPr>
        <p:spPr>
          <a:xfrm>
            <a:off x="1095096" y="3413205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Proporción Poblacional</a:t>
            </a:r>
            <a:endParaRPr lang="es-PE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ángulo 11"/>
              <p:cNvSpPr/>
              <p:nvPr/>
            </p:nvSpPr>
            <p:spPr>
              <a:xfrm>
                <a:off x="602416" y="3889692"/>
                <a:ext cx="4500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PE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6" y="3889692"/>
                <a:ext cx="4500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1095096" y="388969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 precisión</a:t>
            </a:r>
            <a:endParaRPr lang="es-PE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3"/>
              <p:cNvSpPr/>
              <p:nvPr/>
            </p:nvSpPr>
            <p:spPr>
              <a:xfrm>
                <a:off x="677040" y="4349430"/>
                <a:ext cx="3649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s-PE" dirty="0" smtClean="0"/>
                  <a:t>:</a:t>
                </a:r>
                <a:endParaRPr lang="es-PE" dirty="0"/>
              </a:p>
            </p:txBody>
          </p:sp>
        </mc:Choice>
        <mc:Fallback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40" y="4349430"/>
                <a:ext cx="364972" cy="369332"/>
              </a:xfrm>
              <a:prstGeom prst="rect">
                <a:avLst/>
              </a:prstGeom>
              <a:blipFill>
                <a:blip r:embed="rId6"/>
                <a:stretch>
                  <a:fillRect t="-8197" r="-15000" b="-2459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/>
          <p:cNvSpPr txBox="1"/>
          <p:nvPr/>
        </p:nvSpPr>
        <p:spPr>
          <a:xfrm>
            <a:off x="1082889" y="4366179"/>
            <a:ext cx="595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 de la Tabla de distribución z según el nivel de confianza</a:t>
            </a:r>
            <a:endParaRPr lang="es-PE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/>
              <p:cNvSpPr txBox="1"/>
              <p:nvPr/>
            </p:nvSpPr>
            <p:spPr>
              <a:xfrm>
                <a:off x="5675568" y="2564904"/>
                <a:ext cx="5361981" cy="107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32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sz="32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(1−</m:t>
                          </m:r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PE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(1−</m:t>
                          </m:r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PE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PE" sz="3200" dirty="0">
                  <a:solidFill>
                    <a:srgbClr val="0000CC"/>
                  </a:solidFill>
                </a:endParaRPr>
              </a:p>
            </p:txBody>
          </p:sp>
        </mc:Choice>
        <mc:Fallback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568" y="2564904"/>
                <a:ext cx="5361981" cy="1075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64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Resultado de imagen para dibujo de einste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42" y="3407954"/>
            <a:ext cx="1677359" cy="180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3FD475DD-3EFA-483B-BF65-181F7387A9A5}"/>
              </a:ext>
            </a:extLst>
          </p:cNvPr>
          <p:cNvSpPr txBox="1">
            <a:spLocks/>
          </p:cNvSpPr>
          <p:nvPr/>
        </p:nvSpPr>
        <p:spPr bwMode="auto">
          <a:xfrm>
            <a:off x="1703512" y="1268760"/>
            <a:ext cx="7467600" cy="449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s-PE" sz="1846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Tenemos tres expresiones técnicas sobre los tamaños muestrales. En este caso está el </a:t>
            </a:r>
            <a:r>
              <a:rPr lang="es-PE" sz="1846" b="1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tamaño esperado </a:t>
            </a:r>
            <a:r>
              <a:rPr lang="es-PE" sz="1846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PE" sz="1846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 muestra, el </a:t>
            </a:r>
            <a:r>
              <a:rPr lang="es-PE" sz="1846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PE" sz="1846" b="1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tamaño planeado </a:t>
            </a:r>
            <a:r>
              <a:rPr lang="es-PE" sz="1846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PE" sz="1846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 muestra y el </a:t>
            </a:r>
            <a:r>
              <a:rPr lang="es-PE" sz="1846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PE" sz="1846" b="1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tamaño efectivo</a:t>
            </a:r>
            <a:r>
              <a:rPr lang="es-PE" sz="1846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defRPr/>
            </a:pPr>
            <a:r>
              <a:rPr lang="es-PE" sz="1846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 </a:t>
            </a:r>
            <a:r>
              <a:rPr lang="es-PE" sz="1846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PE" sz="1846" b="1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tamaño esperado </a:t>
            </a:r>
            <a:r>
              <a:rPr lang="es-PE" sz="1846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resume solamente consideraciones estadísticas de acuerdo con las exigencias ex ante sobre precisión y confiabilidad.</a:t>
            </a:r>
          </a:p>
          <a:p>
            <a:pPr algn="just">
              <a:lnSpc>
                <a:spcPct val="150000"/>
              </a:lnSpc>
              <a:defRPr/>
            </a:pPr>
            <a:r>
              <a:rPr lang="es-PE" sz="1846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 </a:t>
            </a:r>
            <a:r>
              <a:rPr lang="es-PE" sz="1846" b="1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tamaño planeado  </a:t>
            </a:r>
            <a:r>
              <a:rPr lang="es-PE" sz="1846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incluye la provisión necesaria para la </a:t>
            </a:r>
            <a:r>
              <a:rPr lang="es-PE" sz="1846" b="1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 Respuesta  </a:t>
            </a:r>
            <a:r>
              <a:rPr lang="es-PE" sz="1846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lo que es de especial importancia cuando no se admiten sustituciones que siempre afectan al diseño muestral.</a:t>
            </a:r>
          </a:p>
          <a:p>
            <a:pPr algn="just">
              <a:lnSpc>
                <a:spcPct val="150000"/>
              </a:lnSpc>
              <a:defRPr/>
            </a:pPr>
            <a:r>
              <a:rPr lang="es-PE" sz="1846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Finalmente el </a:t>
            </a:r>
            <a:r>
              <a:rPr lang="es-PE" sz="1846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PE" sz="1846" b="1" i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tamaño final  </a:t>
            </a:r>
            <a:r>
              <a:rPr lang="es-PE" sz="1846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 refiere al número de entrevistas o cuestionarios que se han aceptado como válidas y que corresponden a la muestra.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314691" y="293187"/>
            <a:ext cx="772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 CON MUESTREO ALEATORIO SIMPLE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625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Resultado de imagen para dibujo de einste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3515861"/>
            <a:ext cx="1677359" cy="180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6F0180CE-8B68-4896-BF25-4E5E8482C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1268760"/>
            <a:ext cx="9505056" cy="449420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s-PE" sz="1662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Tamaño Esperado de Muestra (TEM):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s-PE" sz="1662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s-PE" sz="166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Es el tamaño </a:t>
            </a:r>
            <a:r>
              <a:rPr lang="es-PE" sz="1662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muestral</a:t>
            </a:r>
            <a:r>
              <a:rPr lang="es-PE" sz="166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necesario para lograr estimaciones de valores poblacionales con especificaciones de confiabilidad y precisión.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endParaRPr lang="es-PE" sz="1662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s-PE" sz="1662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Tamaño Planeado de Muestra (TPM)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s-PE" sz="1662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s-PE" sz="166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Es el tamaño </a:t>
            </a:r>
            <a:r>
              <a:rPr lang="es-PE" sz="1662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muestral</a:t>
            </a:r>
            <a:r>
              <a:rPr lang="es-PE" sz="166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necesario para satisfacer el tamaño esperado de muestra considerando la </a:t>
            </a:r>
            <a:r>
              <a:rPr lang="es-PE" sz="1662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No Respuesta.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s-PE" sz="1662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s-PE" sz="1662" i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s-PE" sz="1662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TPM=TEM </a:t>
            </a:r>
            <a:r>
              <a:rPr lang="es-PE" sz="1662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 Tasa anticipada de respuesta</a:t>
            </a:r>
          </a:p>
          <a:p>
            <a:pPr algn="just">
              <a:lnSpc>
                <a:spcPct val="150000"/>
              </a:lnSpc>
              <a:defRPr/>
            </a:pPr>
            <a:endParaRPr lang="es-PE" sz="1662" b="1" i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s-PE" sz="1662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Tamaño </a:t>
            </a:r>
            <a:r>
              <a:rPr lang="es-PE" sz="1662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Final de Muestra (TFM)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s-PE" sz="1662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s-PE" sz="166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El número de unidades </a:t>
            </a:r>
            <a:r>
              <a:rPr lang="es-PE" sz="1662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muestrales</a:t>
            </a:r>
            <a:r>
              <a:rPr lang="es-PE" sz="1662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que finalmente son observadas (o entrevistadas) de acuerdo con las reglas y procedimientos de campo definidos para la encuesta.</a:t>
            </a:r>
            <a:endParaRPr lang="es-PE" sz="1662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314691" y="293187"/>
            <a:ext cx="772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 CON MUESTREO ALEATORIO SIMPLE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659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314691" y="394452"/>
            <a:ext cx="7722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FACTORES QUE INFLUYEN EN LA ELECCIÓN DEL MEJOR ESQUEMA DE AFIJACIÓN</a:t>
            </a:r>
            <a:endParaRPr lang="es-PE" sz="1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520135870"/>
              </p:ext>
            </p:extLst>
          </p:nvPr>
        </p:nvGraphicFramePr>
        <p:xfrm>
          <a:off x="1559495" y="1412776"/>
          <a:ext cx="9478053" cy="4581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985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1412776"/>
            <a:ext cx="851494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729565801"/>
              </p:ext>
            </p:extLst>
          </p:nvPr>
        </p:nvGraphicFramePr>
        <p:xfrm>
          <a:off x="983432" y="1484784"/>
          <a:ext cx="907300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314691" y="293187"/>
            <a:ext cx="772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MÉTODOS DE AFIJACIÓN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56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24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769"/>
                <a:ext cx="9937104" cy="4498731"/>
              </a:xfrm>
            </p:spPr>
            <p:txBody>
              <a:bodyPr/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PE" sz="1662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Consiste en determinar los 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662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PE" sz="1662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s-PE" sz="1662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tal que para un tamaño de muestra   </a:t>
                </a:r>
                <a14:m>
                  <m:oMath xmlns:m="http://schemas.openxmlformats.org/officeDocument/2006/math">
                    <m:r>
                      <a:rPr lang="es-PE" sz="1662" i="1">
                        <a:solidFill>
                          <a:srgbClr val="0000FF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, la varianza del estimador sea mínima.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También es llamada afijación de varianza mínima.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</a:t>
                </a:r>
                <a:r>
                  <a:rPr lang="es-PE" sz="1662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MASsr</a:t>
                </a:r>
                <a:r>
                  <a:rPr lang="es-PE" sz="1662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cada estrato:</a:t>
                </a:r>
                <a:endParaRPr lang="es-PE" sz="1662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1292" b="1" i="1">
                          <a:solidFill>
                            <a:srgbClr val="0000FF"/>
                          </a:solidFill>
                          <a:latin typeface="Cambria Math"/>
                        </a:rPr>
                        <m:t>𝑽</m:t>
                      </m:r>
                      <m:d>
                        <m:dPr>
                          <m:ctrlP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𝝁</m:t>
                              </m:r>
                            </m:e>
                          </m:acc>
                        </m:e>
                      </m:d>
                      <m:r>
                        <a:rPr lang="es-PE" sz="1292" b="1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𝒉</m:t>
                          </m:r>
                          <m: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𝑳</m:t>
                          </m:r>
                        </m:sup>
                        <m:e>
                          <m:sSub>
                            <m:sSubPr>
                              <m:ctrlP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sub>
                          </m:sSub>
                          <m: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𝑽</m:t>
                          </m:r>
                          <m:d>
                            <m:dPr>
                              <m:ctrlP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</m:e>
                          </m:d>
                          <m: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𝒉</m:t>
                              </m:r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𝑳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𝒉</m:t>
                                      </m:r>
                                    </m:sub>
                                  </m:sSub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𝒉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  <m:sub>
                          <m: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𝒉</m:t>
                          </m:r>
                        </m:sub>
                      </m:sSub>
                      <m:r>
                        <a:rPr lang="es-PE" sz="1292" b="1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𝒉</m:t>
                          </m:r>
                          <m: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𝑳</m:t>
                          </m:r>
                        </m:sup>
                        <m:e>
                          <m:f>
                            <m:fPr>
                              <m:ctrlP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𝑺</m:t>
                                      </m:r>
                                    </m:e>
                                    <m:sup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</m:den>
                          </m:f>
                          <m:r>
                            <a:rPr lang="es-PE" sz="129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𝑵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𝒉</m:t>
                              </m:r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𝑳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𝑺</m:t>
                                      </m:r>
                                    </m:e>
                                    <m:sup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  <m:r>
                                <a:rPr lang="es-PE" sz="129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𝑳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PE" sz="1292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s-PE" sz="1292" b="1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PE" sz="1292" b="1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/>
                                                </a:rPr>
                                                <m:t>𝑾</m:t>
                                              </m:r>
                                            </m:e>
                                            <m:sup>
                                              <m:r>
                                                <a:rPr lang="es-PE" sz="1292" b="1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s-PE" sz="1292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𝒉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PE" sz="1292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s-PE" sz="1292" b="1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PE" sz="1292" b="1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/>
                                                </a:rPr>
                                                <m:t>𝑺</m:t>
                                              </m:r>
                                            </m:e>
                                            <m:sup>
                                              <m:r>
                                                <a:rPr lang="es-PE" sz="1292" b="1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es-PE" sz="1292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𝒉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PE" sz="1292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E" sz="1292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es-PE" sz="1292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𝒉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PE" sz="129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𝑵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𝒉</m:t>
                                      </m:r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s-PE" sz="129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s-PE" sz="1292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E" sz="1292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𝑾</m:t>
                                          </m:r>
                                        </m:e>
                                        <m:sub>
                                          <m:r>
                                            <a:rPr lang="es-PE" sz="1292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𝒉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s-PE" sz="1292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obtienen los valores óptimos de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662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662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s-PE" sz="1662" i="1">
                            <a:solidFill>
                              <a:srgbClr val="0000FF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que minimiza la función: 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62" b="1" i="1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𝜱</m:t>
                      </m:r>
                      <m:r>
                        <a:rPr lang="es-PE" sz="1662" b="1" i="1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PE" sz="1662" b="1" i="1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𝑽</m:t>
                      </m:r>
                      <m:d>
                        <m:dPr>
                          <m:ctrlP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𝝁</m:t>
                              </m:r>
                            </m:e>
                          </m:acc>
                        </m:e>
                      </m:d>
                      <m:r>
                        <a:rPr lang="es-PE" sz="1662" b="1" i="1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s-PE" sz="1662" b="1" i="1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𝜸</m:t>
                      </m:r>
                      <m:d>
                        <m:dPr>
                          <m:begChr m:val="["/>
                          <m:endChr m:val="]"/>
                          <m:ctrlP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𝒉</m:t>
                              </m:r>
                              <m: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𝑳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𝒉</m:t>
                                  </m:r>
                                </m:sub>
                              </m:sSub>
                            </m:e>
                          </m:nary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</m:e>
                      </m:d>
                      <m:r>
                        <a:rPr lang="es-PE" sz="1662" b="1" i="1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𝒉</m:t>
                          </m:r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𝑳</m:t>
                          </m:r>
                        </m:sup>
                        <m:e>
                          <m:f>
                            <m:fPr>
                              <m:ctrlP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𝑺</m:t>
                                      </m:r>
                                    </m:e>
                                    <m:sup>
                                      <m: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</m:den>
                          </m:f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−</m:t>
                          </m:r>
                        </m:e>
                      </m:nary>
                      <m:f>
                        <m:fPr>
                          <m:ctrlP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𝒉</m:t>
                          </m:r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𝑳</m:t>
                          </m:r>
                        </m:sup>
                        <m:e>
                          <m:sSub>
                            <m:sSubPr>
                              <m:ctrlP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𝑺</m:t>
                                  </m:r>
                                </m:e>
                                <m:sup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sub>
                          </m:sSub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s-PE" sz="1662" b="1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𝒉</m:t>
                                  </m:r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=</m:t>
                                  </m:r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𝑳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𝒉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PE" sz="1662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24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769"/>
                <a:ext cx="9937104" cy="4498731"/>
              </a:xfrm>
              <a:blipFill>
                <a:blip r:embed="rId2"/>
                <a:stretch>
                  <a:fillRect l="-429" r="-36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/>
          <p:cNvSpPr txBox="1"/>
          <p:nvPr/>
        </p:nvSpPr>
        <p:spPr>
          <a:xfrm>
            <a:off x="3314691" y="293187"/>
            <a:ext cx="772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MUESTRA: MÉTODO DE AFIJACIÓN DE NEYMAN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3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9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9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9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9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9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415479" y="1196752"/>
                <a:ext cx="9622069" cy="4821725"/>
              </a:xfrm>
            </p:spPr>
            <p:txBody>
              <a:bodyPr/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PE" sz="1662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 valor óptimo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662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PE" sz="1662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s-PE" sz="1662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resulta: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1662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s-PE" sz="1662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s-PE" sz="1662" i="1">
                          <a:solidFill>
                            <a:srgbClr val="0000FF"/>
                          </a:solidFill>
                          <a:latin typeface="Cambria Math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s-PE" sz="1662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PE" sz="1662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h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este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1662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1662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s-PE" sz="1662" i="1">
                            <a:solidFill>
                              <a:srgbClr val="0000FF"/>
                            </a:solidFill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se obtiene la varianza mínima del estimador: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1662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𝑀𝑖𝑛</m:t>
                          </m:r>
                        </m:sub>
                      </m:sSub>
                      <m:r>
                        <a:rPr lang="es-PE" sz="1662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PE" sz="1662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s-PE" sz="1662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PE" sz="1662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h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PE" sz="1662" i="1">
                          <a:solidFill>
                            <a:srgbClr val="0000FF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s-PE" sz="1662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PE" sz="1662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s-PE" sz="1662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1662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PE" sz="1662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𝑺</m:t>
                                  </m:r>
                                </m:e>
                                <m:sup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s-PE" sz="1662" b="1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𝒉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 tamaño de muestra  </a:t>
                </a:r>
                <a14:m>
                  <m:oMath xmlns:m="http://schemas.openxmlformats.org/officeDocument/2006/math">
                    <m:r>
                      <a:rPr lang="es-PE" sz="1662" i="1">
                        <a:solidFill>
                          <a:srgbClr val="0000FF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para un margen de error E con un nivel de confianza es: 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1662" i="1">
                          <a:solidFill>
                            <a:srgbClr val="0000FF"/>
                          </a:solidFill>
                          <a:latin typeface="Cambria Math"/>
                        </a:rPr>
                        <m:t>𝑛</m:t>
                      </m:r>
                      <m:r>
                        <a:rPr lang="es-PE" sz="1662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PE" sz="1662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PE" sz="1662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s-PE" sz="1662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s-PE" sz="1662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E" sz="1662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s-PE" sz="1662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PE" sz="1662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E" sz="1662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s-PE" sz="1662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s-PE" sz="1662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𝐷</m:t>
                          </m:r>
                          <m:r>
                            <a:rPr lang="es-PE" sz="1662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PE" sz="1662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sz="1662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PE" sz="1662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PE" sz="1662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PE" sz="1662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𝑺</m:t>
                                      </m:r>
                                    </m:e>
                                    <m:sup>
                                      <m:r>
                                        <a:rPr lang="es-PE" sz="1662" b="1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s-PE" sz="1662" b="1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𝒉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479" y="1196752"/>
                <a:ext cx="9622069" cy="4821725"/>
              </a:xfrm>
              <a:blipFill>
                <a:blip r:embed="rId2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161" y="1340768"/>
            <a:ext cx="847499" cy="12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755" y="4780807"/>
            <a:ext cx="1172309" cy="140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3314691" y="293187"/>
            <a:ext cx="772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MUESTRA: MÉTODO DE AFIJACIÓN DE NEYMAN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59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127448" y="1556792"/>
                <a:ext cx="10513168" cy="4176464"/>
              </a:xfrm>
            </p:spPr>
            <p:txBody>
              <a:bodyPr/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PE" sz="1662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Cuando se estiman proporciones o prevalencias se utilizan las fórmulas: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s-PE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rad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h</m:t>
                                      </m:r>
                                    </m:sub>
                                  </m:sSub>
                                  <m:rad>
                                    <m:radPr>
                                      <m:degHide m:val="on"/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(1−</m:t>
                                      </m:r>
                                      <m:sSub>
                                        <m:sSubPr>
                                          <m:ctrlP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ra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s-PE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/>
                        </a:rPr>
                        <m:t>𝑛</m:t>
                      </m:r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ad>
                                        <m:radPr>
                                          <m:degHide m:val="on"/>
                                          <m:ctrlP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s-PE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PE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s-PE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  <m: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(1−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PE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PE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s-PE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  <m:r>
                                            <a:rPr lang="es-PE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e>
                                      </m:ra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PE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𝐷</m:t>
                          </m:r>
                          <m:r>
                            <a:rPr lang="es-PE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s-PE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448" y="1556792"/>
                <a:ext cx="10513168" cy="4176464"/>
              </a:xfrm>
              <a:blipFill>
                <a:blip r:embed="rId2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23" y="2648718"/>
            <a:ext cx="1317322" cy="257473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314691" y="293187"/>
            <a:ext cx="772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MUESTRA: MÉTODO DE AFIJACIÓN DE NEYMAN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2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847528" y="1196753"/>
                <a:ext cx="8042740" cy="4498731"/>
              </a:xfrm>
            </p:spPr>
            <p:txBody>
              <a:bodyPr/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PE" sz="1662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 tamaño de muestra  </a:t>
                </a:r>
                <a14:m>
                  <m:oMath xmlns:m="http://schemas.openxmlformats.org/officeDocument/2006/math">
                    <m:r>
                      <a:rPr lang="es-PE" sz="1662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s-PE" sz="1662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 un margen de error </a:t>
                </a:r>
                <a14:m>
                  <m:oMath xmlns:m="http://schemas.openxmlformats.org/officeDocument/2006/math">
                    <m:r>
                      <a:rPr lang="es-PE" sz="1662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s-PE" sz="1662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 un nivel de confianza es: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s-PE" sz="2400" i="1" dirty="0">
                  <a:solidFill>
                    <a:srgbClr val="0000FF"/>
                  </a:solidFill>
                  <a:latin typeface="Cambria Math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/>
                        </a:rPr>
                        <m:t>𝑛</m:t>
                      </m:r>
                      <m:r>
                        <a:rPr lang="es-PE" sz="2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PE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s-PE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𝐷</m:t>
                          </m:r>
                          <m:r>
                            <a:rPr lang="es-PE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PE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s-PE" sz="24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s-PE" sz="24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s-PE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s-PE" sz="1662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afijación de </a:t>
                </a:r>
                <a:r>
                  <a:rPr lang="es-PE" sz="1662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Neyman</a:t>
                </a:r>
                <a:r>
                  <a:rPr lang="es-PE" sz="1662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 similar a la afijación proporcional, cuando las varianzas en los estratos son iguales. Por lo tanto, la afijación proporcional es conveniente cuando las varianzas son casi iguales en todos los estratos.</a:t>
                </a:r>
              </a:p>
            </p:txBody>
          </p:sp>
        </mc:Choice>
        <mc:Fallback xmlns="">
          <p:sp>
            <p:nvSpPr>
              <p:cNvPr id="9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528" y="1196753"/>
                <a:ext cx="8042740" cy="4498731"/>
              </a:xfrm>
              <a:blipFill>
                <a:blip r:embed="rId2"/>
                <a:stretch>
                  <a:fillRect l="-455" r="-53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84" y="1916832"/>
            <a:ext cx="1314315" cy="174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3085165" y="294511"/>
            <a:ext cx="8181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MUESTRA: MÉTODO DE AFIJACIÓN PROPORCIONAL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6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1919537" y="1268760"/>
                <a:ext cx="7843333" cy="4187542"/>
              </a:xfrm>
            </p:spPr>
            <p:txBody>
              <a:bodyPr/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s-PE" sz="1662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Cuando se estiman proporciones o prevalencias se utilizan las fórmulas: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𝑛</m:t>
                      </m:r>
                      <m:d>
                        <m:dPr>
                          <m:ctrlPr>
                            <a:rPr lang="es-PE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PE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PE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𝑛</m:t>
                      </m:r>
                      <m:sSub>
                        <m:sSubPr>
                          <m:ctrlPr>
                            <a:rPr lang="es-PE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s-PE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𝑛</m:t>
                      </m:r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PE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PE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PE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PE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s-PE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𝐷</m:t>
                          </m:r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s-PE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PE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PE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PE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s-PE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s-PE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537" y="1268760"/>
                <a:ext cx="7843333" cy="4187542"/>
              </a:xfrm>
              <a:blipFill>
                <a:blip r:embed="rId2"/>
                <a:stretch>
                  <a:fillRect l="-54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376" y="1988840"/>
            <a:ext cx="1524510" cy="238239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085165" y="294511"/>
            <a:ext cx="8181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MUESTRA: MÉTODO DE AFIJACIÓN PROPORCIONAL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3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3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4365104"/>
            <a:ext cx="2177067" cy="2016224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1344" y="3501008"/>
            <a:ext cx="5688632" cy="8640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PE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s-PE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DE LA MUESTRA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052736"/>
            <a:ext cx="3744416" cy="23042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513" y="3428231"/>
            <a:ext cx="4524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6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rogante – IES Pilar Lorengar">
            <a:extLst>
              <a:ext uri="{FF2B5EF4-FFF2-40B4-BE49-F238E27FC236}">
                <a16:creationId xmlns:a16="http://schemas.microsoft.com/office/drawing/2014/main" id="{3EFB992A-98CB-43CE-9437-29B1D82B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852936"/>
            <a:ext cx="2949558" cy="235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190A14-E820-413F-8CE5-6D409F47C01E}"/>
              </a:ext>
            </a:extLst>
          </p:cNvPr>
          <p:cNvSpPr txBox="1"/>
          <p:nvPr/>
        </p:nvSpPr>
        <p:spPr>
          <a:xfrm>
            <a:off x="263352" y="2592360"/>
            <a:ext cx="34563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 vez que se va a seleccionar una muestra, los investigadores se hacen las siguientes preguntas:</a:t>
            </a:r>
          </a:p>
        </p:txBody>
      </p:sp>
      <p:sp>
        <p:nvSpPr>
          <p:cNvPr id="4" name="Bocadillo nube: nube 3">
            <a:extLst>
              <a:ext uri="{FF2B5EF4-FFF2-40B4-BE49-F238E27FC236}">
                <a16:creationId xmlns:a16="http://schemas.microsoft.com/office/drawing/2014/main" id="{E15B2492-73FA-4C89-85D4-5F85A871CB07}"/>
              </a:ext>
            </a:extLst>
          </p:cNvPr>
          <p:cNvSpPr/>
          <p:nvPr/>
        </p:nvSpPr>
        <p:spPr>
          <a:xfrm>
            <a:off x="6240016" y="1195264"/>
            <a:ext cx="3749557" cy="18013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s-PE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porcentaje de muestra necesito?</a:t>
            </a:r>
          </a:p>
          <a:p>
            <a:pPr algn="just">
              <a:lnSpc>
                <a:spcPct val="150000"/>
              </a:lnSpc>
            </a:pPr>
            <a:r>
              <a:rPr lang="es-PE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¿Me dará una precisión adecuado una muestra del 5%?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8ABC5F-A92F-4B5F-886C-E50CFAA2AA2B}"/>
              </a:ext>
            </a:extLst>
          </p:cNvPr>
          <p:cNvSpPr txBox="1"/>
          <p:nvPr/>
        </p:nvSpPr>
        <p:spPr>
          <a:xfrm>
            <a:off x="8400256" y="4293096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 preguntas se deben reformular antes de estudiarlas de manera razonable. (</a:t>
            </a:r>
            <a:r>
              <a:rPr lang="es-PE" sz="1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</a:t>
            </a:r>
            <a:r>
              <a:rPr lang="es-PE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1975)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629726" y="351219"/>
            <a:ext cx="7092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DE MUESTRAS ECONÓMICAS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1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3629726" y="351219"/>
            <a:ext cx="7092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DE MUESTRAS ECONÓMICAS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99" y="2328139"/>
            <a:ext cx="2142372" cy="214237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18887" y="2496073"/>
            <a:ext cx="4586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PE" sz="2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¿Cuántos elementos se deben seleccionar? </a:t>
            </a:r>
            <a:endParaRPr lang="es-PE" sz="2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06624" y="3609255"/>
            <a:ext cx="4075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PE" sz="20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tan grande debe ser la muestra? </a:t>
            </a:r>
            <a:endParaRPr lang="es-PE" sz="20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7371391" y="1923793"/>
            <a:ext cx="4237095" cy="2951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Seleccionar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muestra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 grande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lo necesario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desperdicio de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recursos, mientras que, por otro lado, las muestras demasiado pequeñas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frecuencia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 resultados que carecen de uso práctico, y podemos fallar en </a:t>
            </a:r>
            <a:r>
              <a:rPr lang="es-PE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obtención </a:t>
            </a:r>
            <a:r>
              <a:rPr lang="es-PE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los objetivos de nuestro análisis.</a:t>
            </a:r>
          </a:p>
        </p:txBody>
      </p:sp>
    </p:spTree>
    <p:extLst>
      <p:ext uri="{BB962C8B-B14F-4D97-AF65-F5344CB8AC3E}">
        <p14:creationId xmlns:p14="http://schemas.microsoft.com/office/powerpoint/2010/main" val="317482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Diagrama 2"/>
              <p:cNvGraphicFramePr/>
              <p:nvPr>
                <p:extLst>
                  <p:ext uri="{D42A27DB-BD31-4B8C-83A1-F6EECF244321}">
                    <p14:modId xmlns:p14="http://schemas.microsoft.com/office/powerpoint/2010/main" val="3211265960"/>
                  </p:ext>
                </p:extLst>
              </p:nvPr>
            </p:nvGraphicFramePr>
            <p:xfrm>
              <a:off x="-13523" y="1124744"/>
              <a:ext cx="7577457" cy="4864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3" name="Diagrama 2"/>
              <p:cNvGraphicFramePr/>
              <p:nvPr>
                <p:extLst>
                  <p:ext uri="{D42A27DB-BD31-4B8C-83A1-F6EECF244321}">
                    <p14:modId xmlns:p14="http://schemas.microsoft.com/office/powerpoint/2010/main" val="3211265960"/>
                  </p:ext>
                </p:extLst>
              </p:nvPr>
            </p:nvGraphicFramePr>
            <p:xfrm>
              <a:off x="-13523" y="1124744"/>
              <a:ext cx="7577457" cy="4864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5" name="CuadroTexto 4"/>
          <p:cNvSpPr txBox="1"/>
          <p:nvPr/>
        </p:nvSpPr>
        <p:spPr>
          <a:xfrm>
            <a:off x="3629726" y="351219"/>
            <a:ext cx="7092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DE MUESTRAS ECONÓMICAS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nterrogante – IES Pilar Lorengar">
            <a:extLst>
              <a:ext uri="{FF2B5EF4-FFF2-40B4-BE49-F238E27FC236}">
                <a16:creationId xmlns:a16="http://schemas.microsoft.com/office/drawing/2014/main" id="{3EFB992A-98CB-43CE-9437-29B1D82B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663" y="3214172"/>
            <a:ext cx="2949558" cy="235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ocadillo nube: nube 3">
            <a:extLst>
              <a:ext uri="{FF2B5EF4-FFF2-40B4-BE49-F238E27FC236}">
                <a16:creationId xmlns:a16="http://schemas.microsoft.com/office/drawing/2014/main" id="{E15B2492-73FA-4C89-85D4-5F85A871CB07}"/>
              </a:ext>
            </a:extLst>
          </p:cNvPr>
          <p:cNvSpPr/>
          <p:nvPr/>
        </p:nvSpPr>
        <p:spPr>
          <a:xfrm>
            <a:off x="8442443" y="1412776"/>
            <a:ext cx="3749557" cy="18013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s-PE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porcentaje de muestra necesito?</a:t>
            </a:r>
          </a:p>
          <a:p>
            <a:pPr algn="just">
              <a:lnSpc>
                <a:spcPct val="150000"/>
              </a:lnSpc>
            </a:pPr>
            <a:r>
              <a:rPr lang="es-PE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¿Me dará una precisión adecuado una muestra del 5%?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752184" y="598940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</a:t>
            </a:r>
            <a:r>
              <a:rPr lang="es-PE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 (1975)</a:t>
            </a:r>
            <a:endParaRPr lang="es-PE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9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963652" y="369685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CONSIDERACIONES AL MOMENTO DE DISEÑAR UNA MUESTRA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2"/>
          <p:cNvGraphicFramePr/>
          <p:nvPr>
            <p:extLst>
              <p:ext uri="{D42A27DB-BD31-4B8C-83A1-F6EECF244321}">
                <p14:modId xmlns:p14="http://schemas.microsoft.com/office/powerpoint/2010/main" val="2162727725"/>
              </p:ext>
            </p:extLst>
          </p:nvPr>
        </p:nvGraphicFramePr>
        <p:xfrm>
          <a:off x="1559496" y="1340768"/>
          <a:ext cx="9433048" cy="4346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38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a 1"/>
              <p:cNvGraphicFramePr/>
              <p:nvPr>
                <p:extLst>
                  <p:ext uri="{D42A27DB-BD31-4B8C-83A1-F6EECF244321}">
                    <p14:modId xmlns:p14="http://schemas.microsoft.com/office/powerpoint/2010/main" val="723479824"/>
                  </p:ext>
                </p:extLst>
              </p:nvPr>
            </p:nvGraphicFramePr>
            <p:xfrm>
              <a:off x="695400" y="1484784"/>
              <a:ext cx="10513168" cy="40045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Diagrama 1"/>
              <p:cNvGraphicFramePr/>
              <p:nvPr>
                <p:extLst>
                  <p:ext uri="{D42A27DB-BD31-4B8C-83A1-F6EECF244321}">
                    <p14:modId xmlns:p14="http://schemas.microsoft.com/office/powerpoint/2010/main" val="723479824"/>
                  </p:ext>
                </p:extLst>
              </p:nvPr>
            </p:nvGraphicFramePr>
            <p:xfrm>
              <a:off x="695400" y="1484784"/>
              <a:ext cx="10513168" cy="40045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CuadroTexto 5"/>
          <p:cNvSpPr txBox="1"/>
          <p:nvPr/>
        </p:nvSpPr>
        <p:spPr>
          <a:xfrm>
            <a:off x="3629726" y="351219"/>
            <a:ext cx="7092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CORRECCIÓN POR POBLACIÓN FINITA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94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terrogante – IES Pilar Lorengar">
            <a:extLst>
              <a:ext uri="{FF2B5EF4-FFF2-40B4-BE49-F238E27FC236}">
                <a16:creationId xmlns:a16="http://schemas.microsoft.com/office/drawing/2014/main" id="{9D179EC6-0ABD-4451-92CA-010702AA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60" y="3087395"/>
            <a:ext cx="2949558" cy="235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ocadillo nube: nube 5">
            <a:extLst>
              <a:ext uri="{FF2B5EF4-FFF2-40B4-BE49-F238E27FC236}">
                <a16:creationId xmlns:a16="http://schemas.microsoft.com/office/drawing/2014/main" id="{4C5089BB-A362-4B3C-BDB4-A8664E20F365}"/>
              </a:ext>
            </a:extLst>
          </p:cNvPr>
          <p:cNvSpPr/>
          <p:nvPr/>
        </p:nvSpPr>
        <p:spPr>
          <a:xfrm>
            <a:off x="1080612" y="1530843"/>
            <a:ext cx="3749557" cy="18013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s-PE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porcentaje de muestra necesito?</a:t>
            </a:r>
          </a:p>
          <a:p>
            <a:pPr algn="just">
              <a:lnSpc>
                <a:spcPct val="150000"/>
              </a:lnSpc>
            </a:pPr>
            <a:r>
              <a:rPr lang="es-PE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¿Me dará una precisión adecuado una muestra del 5%?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A072D93-8896-4DB4-A6FC-F41B1578010C}"/>
              </a:ext>
            </a:extLst>
          </p:cNvPr>
          <p:cNvSpPr txBox="1"/>
          <p:nvPr/>
        </p:nvSpPr>
        <p:spPr>
          <a:xfrm>
            <a:off x="7176120" y="1268760"/>
            <a:ext cx="3165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un tamaño de muestra fijo, ¿qué varianza esperaremos obtener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833095-0701-463D-BDB6-881186936CF1}"/>
              </a:ext>
            </a:extLst>
          </p:cNvPr>
          <p:cNvSpPr txBox="1"/>
          <p:nvPr/>
        </p:nvSpPr>
        <p:spPr>
          <a:xfrm>
            <a:off x="7039988" y="3608837"/>
            <a:ext cx="3165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una varianza que se desea obtener, ¿qué tan grande debe ser la muestra?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1813CDE-412F-4E13-8338-54D5342B6750}"/>
                  </a:ext>
                </a:extLst>
              </p:cNvPr>
              <p:cNvSpPr txBox="1"/>
              <p:nvPr/>
            </p:nvSpPr>
            <p:spPr>
              <a:xfrm>
                <a:off x="7338042" y="1972192"/>
                <a:ext cx="244740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E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lin"/>
                                  <m:ctrlP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s-P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1813CDE-412F-4E13-8338-54D5342B6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042" y="1972192"/>
                <a:ext cx="2447401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CE82B71-5A65-47D8-A946-E406BFBFCE2F}"/>
                  </a:ext>
                </a:extLst>
              </p:cNvPr>
              <p:cNvSpPr txBox="1"/>
              <p:nvPr/>
            </p:nvSpPr>
            <p:spPr>
              <a:xfrm>
                <a:off x="7937244" y="2882553"/>
                <a:ext cx="1643335" cy="513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d>
                            <m:dPr>
                              <m:ctrlP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lin"/>
                                  <m:ctrlP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s-PE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s-P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CE82B71-5A65-47D8-A946-E406BFBF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244" y="2882553"/>
                <a:ext cx="1643335" cy="513602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EE2D4A6-14E6-4EE0-B221-F3913E031AA7}"/>
                  </a:ext>
                </a:extLst>
              </p:cNvPr>
              <p:cNvSpPr txBox="1"/>
              <p:nvPr/>
            </p:nvSpPr>
            <p:spPr>
              <a:xfrm>
                <a:off x="7039988" y="4763544"/>
                <a:ext cx="835678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P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EE2D4A6-14E6-4EE0-B221-F3913E031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88" y="4763544"/>
                <a:ext cx="835678" cy="5558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65AC1B7A-601C-4E35-A469-8C6207D03E73}"/>
                  </a:ext>
                </a:extLst>
              </p:cNvPr>
              <p:cNvSpPr txBox="1"/>
              <p:nvPr/>
            </p:nvSpPr>
            <p:spPr>
              <a:xfrm>
                <a:off x="8168619" y="4931994"/>
                <a:ext cx="264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65AC1B7A-601C-4E35-A469-8C6207D03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619" y="4931994"/>
                <a:ext cx="264496" cy="276999"/>
              </a:xfrm>
              <a:prstGeom prst="rect">
                <a:avLst/>
              </a:prstGeom>
              <a:blipFill>
                <a:blip r:embed="rId6"/>
                <a:stretch>
                  <a:fillRect l="-13953" r="-13953" b="-444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2815714-8A86-44A6-8305-3A8353F51E2A}"/>
                  </a:ext>
                </a:extLst>
              </p:cNvPr>
              <p:cNvSpPr txBox="1"/>
              <p:nvPr/>
            </p:nvSpPr>
            <p:spPr>
              <a:xfrm>
                <a:off x="8758910" y="4639376"/>
                <a:ext cx="1118062" cy="804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P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s-P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s-PE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s-P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2815714-8A86-44A6-8305-3A8353F51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910" y="4639376"/>
                <a:ext cx="1118062" cy="8041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recto 14"/>
          <p:cNvCxnSpPr/>
          <p:nvPr/>
        </p:nvCxnSpPr>
        <p:spPr>
          <a:xfrm>
            <a:off x="2855640" y="826749"/>
            <a:ext cx="8640960" cy="0"/>
          </a:xfrm>
          <a:prstGeom prst="line">
            <a:avLst/>
          </a:prstGeom>
          <a:ln w="152400">
            <a:gradFill>
              <a:gsLst>
                <a:gs pos="0">
                  <a:srgbClr val="0000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3A072D93-8896-4DB4-A6FC-F41B1578010C}"/>
                  </a:ext>
                </a:extLst>
              </p:cNvPr>
              <p:cNvSpPr txBox="1"/>
              <p:nvPr/>
            </p:nvSpPr>
            <p:spPr>
              <a:xfrm>
                <a:off x="3397952" y="3416620"/>
                <a:ext cx="3165582" cy="852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PE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Supongamos que la precisión aceptable puede expresarse como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E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PE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s-PE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s-PE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s-PE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varianza de la media. </a:t>
                </a:r>
                <a:endParaRPr lang="es-PE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3A072D93-8896-4DB4-A6FC-F41B15780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952" y="3416620"/>
                <a:ext cx="3165582" cy="852093"/>
              </a:xfrm>
              <a:prstGeom prst="rect">
                <a:avLst/>
              </a:prstGeom>
              <a:blipFill>
                <a:blip r:embed="rId8"/>
                <a:stretch>
                  <a:fillRect l="-962" t="-2143" r="-962" b="-571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>
            <a:extLst>
              <a:ext uri="{FF2B5EF4-FFF2-40B4-BE49-F238E27FC236}">
                <a16:creationId xmlns:a16="http://schemas.microsoft.com/office/drawing/2014/main" id="{3A072D93-8896-4DB4-A6FC-F41B1578010C}"/>
              </a:ext>
            </a:extLst>
          </p:cNvPr>
          <p:cNvSpPr txBox="1"/>
          <p:nvPr/>
        </p:nvSpPr>
        <p:spPr>
          <a:xfrm>
            <a:off x="3052740" y="5661644"/>
            <a:ext cx="4884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Precisión depende solamente del tamaño de la muestra y no del tamaño de la población. (</a:t>
            </a:r>
            <a:r>
              <a:rPr lang="es-PE" sz="16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</a:t>
            </a:r>
            <a:r>
              <a:rPr lang="es-PE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L. 1975) </a:t>
            </a:r>
            <a:endParaRPr lang="es-PE" sz="1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629726" y="351219"/>
            <a:ext cx="7092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O PRECISIÓN</a:t>
            </a:r>
            <a:endParaRPr lang="es-PE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1038</Words>
  <Application>Microsoft Office PowerPoint</Application>
  <PresentationFormat>Panorámica</PresentationFormat>
  <Paragraphs>161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Times New Roman</vt:lpstr>
      <vt:lpstr>Wingdings</vt:lpstr>
      <vt:lpstr>Diseño predeterminado</vt:lpstr>
      <vt:lpstr>TÉCNICAS DE MUESTREO CON SPSS Y STATA</vt:lpstr>
      <vt:lpstr>Presentación de PowerPoint</vt:lpstr>
      <vt:lpstr>EL TAMAÑO DE LA MUESTRA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</dc:title>
  <dc:creator>ganchante</dc:creator>
  <cp:lastModifiedBy>Willer</cp:lastModifiedBy>
  <cp:revision>253</cp:revision>
  <dcterms:created xsi:type="dcterms:W3CDTF">2009-08-27T22:46:47Z</dcterms:created>
  <dcterms:modified xsi:type="dcterms:W3CDTF">2022-08-02T22:35:22Z</dcterms:modified>
</cp:coreProperties>
</file>